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</p:sldMasterIdLst>
  <p:notesMasterIdLst>
    <p:notesMasterId r:id="rId44"/>
  </p:notesMasterIdLst>
  <p:sldIdLst>
    <p:sldId id="257" r:id="rId2"/>
    <p:sldId id="278" r:id="rId3"/>
    <p:sldId id="468" r:id="rId4"/>
    <p:sldId id="991" r:id="rId5"/>
    <p:sldId id="994" r:id="rId6"/>
    <p:sldId id="995" r:id="rId7"/>
    <p:sldId id="996" r:id="rId8"/>
    <p:sldId id="457" r:id="rId9"/>
    <p:sldId id="445" r:id="rId10"/>
    <p:sldId id="469" r:id="rId11"/>
    <p:sldId id="443" r:id="rId12"/>
    <p:sldId id="460" r:id="rId13"/>
    <p:sldId id="997" r:id="rId14"/>
    <p:sldId id="998" r:id="rId15"/>
    <p:sldId id="955" r:id="rId16"/>
    <p:sldId id="471" r:id="rId17"/>
    <p:sldId id="472" r:id="rId18"/>
    <p:sldId id="999" r:id="rId19"/>
    <p:sldId id="461" r:id="rId20"/>
    <p:sldId id="1000" r:id="rId21"/>
    <p:sldId id="1001" r:id="rId22"/>
    <p:sldId id="1002" r:id="rId23"/>
    <p:sldId id="1003" r:id="rId24"/>
    <p:sldId id="1004" r:id="rId25"/>
    <p:sldId id="1005" r:id="rId26"/>
    <p:sldId id="1006" r:id="rId27"/>
    <p:sldId id="455" r:id="rId28"/>
    <p:sldId id="458" r:id="rId29"/>
    <p:sldId id="477" r:id="rId30"/>
    <p:sldId id="462" r:id="rId31"/>
    <p:sldId id="436" r:id="rId32"/>
    <p:sldId id="437" r:id="rId33"/>
    <p:sldId id="463" r:id="rId34"/>
    <p:sldId id="464" r:id="rId35"/>
    <p:sldId id="465" r:id="rId36"/>
    <p:sldId id="435" r:id="rId37"/>
    <p:sldId id="439" r:id="rId38"/>
    <p:sldId id="440" r:id="rId39"/>
    <p:sldId id="466" r:id="rId40"/>
    <p:sldId id="438" r:id="rId41"/>
    <p:sldId id="467" r:id="rId42"/>
    <p:sldId id="27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B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67" autoAdjust="0"/>
    <p:restoredTop sz="95231" autoAdjust="0"/>
  </p:normalViewPr>
  <p:slideViewPr>
    <p:cSldViewPr snapToGrid="0">
      <p:cViewPr varScale="1">
        <p:scale>
          <a:sx n="71" d="100"/>
          <a:sy n="71" d="100"/>
        </p:scale>
        <p:origin x="176" y="8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3115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D933B-8FBE-4595-87A4-9EECC3EBC272}" type="datetimeFigureOut">
              <a:rPr lang="en-ID" smtClean="0"/>
              <a:t>21/09/21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9221B0-A3AB-4C74-8324-47966F7928F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36151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7A98DC-ECAE-4477-8AF3-7214B78F5EC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401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Networking Today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1.3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Representations and Topologies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1.3.2 – Topology Diagrams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</a:rPr>
              <a:t>1.3.3 – Check Your Understanding – Network Representation and Topologies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711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EC75BF-62C7-467E-94D5-167C7C4654EF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676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7869A4-3A71-4939-8AED-2427AB010124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51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14F5CD-F4AB-47A9-ABA0-E1A4982B96CF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508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C522ED-E8D0-4100-800A-89136BDEA5B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66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2B6D12-D048-4764-B75A-A2AA7EC2F0EA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885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FF0475-249B-4FB2-B078-137DB0C19456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118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3EED2B6-D836-4838-BD67-255DF7693B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45BF53-2E80-4C08-B985-37D2C00F8F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1624" y="1837765"/>
            <a:ext cx="5907741" cy="2364628"/>
          </a:xfrm>
        </p:spPr>
        <p:txBody>
          <a:bodyPr anchor="b"/>
          <a:lstStyle>
            <a:lvl1pPr algn="l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1BDE30-4AD1-438C-A0AB-A7BFE60D10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1624" y="4338919"/>
            <a:ext cx="4778189" cy="699248"/>
          </a:xfrm>
        </p:spPr>
        <p:txBody>
          <a:bodyPr>
            <a:normAutofit/>
          </a:bodyPr>
          <a:lstStyle>
            <a:lvl1pPr marL="0" indent="0" algn="l">
              <a:buNone/>
              <a:defRPr sz="2000" i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B9524-C52F-4A8E-A505-F1DC2AE02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18644" y="398277"/>
            <a:ext cx="2971800" cy="453370"/>
          </a:xfrm>
          <a:prstGeom prst="rect">
            <a:avLst/>
          </a:prstGeom>
        </p:spPr>
        <p:txBody>
          <a:bodyPr/>
          <a:lstStyle>
            <a:lvl1pPr>
              <a:defRPr sz="1400" b="1" spc="3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370087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B 1 C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B3501F-31BE-47A9-9E1E-F5FABD5370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1C6250-4833-4996-9089-4A6D328F9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928" y="1243666"/>
            <a:ext cx="9744637" cy="80925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ED9F1-6277-4CCD-AE9B-3CF863F1F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928" y="2240897"/>
            <a:ext cx="9744637" cy="396940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  <a:lvl2pPr>
              <a:lnSpc>
                <a:spcPct val="100000"/>
              </a:lnSpc>
              <a:spcBef>
                <a:spcPts val="0"/>
              </a:spcBef>
              <a:defRPr sz="2000"/>
            </a:lvl2pPr>
            <a:lvl3pPr>
              <a:lnSpc>
                <a:spcPct val="100000"/>
              </a:lnSpc>
              <a:spcBef>
                <a:spcPts val="0"/>
              </a:spcBef>
              <a:defRPr sz="1800"/>
            </a:lvl3pPr>
            <a:lvl4pPr>
              <a:lnSpc>
                <a:spcPct val="100000"/>
              </a:lnSpc>
              <a:spcBef>
                <a:spcPts val="0"/>
              </a:spcBef>
              <a:defRPr sz="16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CD9FC-0393-4FC8-BABF-3679431B7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8482" y="185738"/>
            <a:ext cx="2743200" cy="495299"/>
          </a:xfrm>
          <a:prstGeom prst="rect">
            <a:avLst/>
          </a:prstGeom>
        </p:spPr>
        <p:txBody>
          <a:bodyPr/>
          <a:lstStyle>
            <a:lvl1pPr algn="r">
              <a:defRPr sz="1200" b="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31995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 2 C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9016D3-0923-4643-AD2F-8B0493B0B8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E4E41-BF69-4FAD-9CD8-925F4772F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5719" y="1454598"/>
            <a:ext cx="4012224" cy="750720"/>
          </a:xfrm>
        </p:spPr>
        <p:txBody>
          <a:bodyPr anchor="b"/>
          <a:lstStyle>
            <a:lvl1pPr marL="0" indent="0" algn="l">
              <a:buNone/>
              <a:defRPr sz="2400" b="1"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9962D0-BF8F-4821-9371-62A55079B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5719" y="2357718"/>
            <a:ext cx="4012224" cy="369345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15F5B8-02D8-440E-AF72-BE000AB0F8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911" y="1454598"/>
            <a:ext cx="4031983" cy="750720"/>
          </a:xfrm>
        </p:spPr>
        <p:txBody>
          <a:bodyPr anchor="b"/>
          <a:lstStyle>
            <a:lvl1pPr marL="0" indent="0" algn="l">
              <a:buNone/>
              <a:defRPr sz="2400" b="1"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3E1B84-5506-480C-93B3-C267CE6FD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911" y="2357718"/>
            <a:ext cx="4031983" cy="369345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99E22D-C534-4A7E-8C6C-5498F0C36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8421" y="206507"/>
            <a:ext cx="2120153" cy="365125"/>
          </a:xfrm>
          <a:prstGeom prst="rect">
            <a:avLst/>
          </a:prstGeom>
        </p:spPr>
        <p:txBody>
          <a:bodyPr/>
          <a:lstStyle>
            <a:lvl1pPr algn="r">
              <a:defRPr sz="120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2291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6A5B86-0336-447F-83DA-6B00B17B86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9107D6-1562-4144-87BD-913871F31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3673" y="1709739"/>
            <a:ext cx="4823010" cy="2145086"/>
          </a:xfrm>
        </p:spPr>
        <p:txBody>
          <a:bodyPr anchor="b">
            <a:normAutofit/>
          </a:bodyPr>
          <a:lstStyle>
            <a:lvl1pPr>
              <a:defRPr sz="4800" b="0" i="1"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E7E98-92DD-47B0-976B-9D83AC3A2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63673" y="3979864"/>
            <a:ext cx="4310155" cy="103140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1791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 &amp; Content 2 C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0DB9294-B302-467F-8B93-6360B22AD3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E4E41-BF69-4FAD-9CD8-925F4772F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5719" y="4518212"/>
            <a:ext cx="4012224" cy="376518"/>
          </a:xfrm>
        </p:spPr>
        <p:txBody>
          <a:bodyPr anchor="b"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9962D0-BF8F-4821-9371-62A55079B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5719" y="5047130"/>
            <a:ext cx="4012224" cy="122816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15F5B8-02D8-440E-AF72-BE000AB0F8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911" y="4518212"/>
            <a:ext cx="4031983" cy="376518"/>
          </a:xfrm>
        </p:spPr>
        <p:txBody>
          <a:bodyPr anchor="b"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3E1B84-5506-480C-93B3-C267CE6FD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911" y="5047130"/>
            <a:ext cx="4031983" cy="122816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FA99F8C-3B08-4BEC-9E08-213E371E53C8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0" y="1"/>
            <a:ext cx="12192000" cy="425823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55880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 1 Colom &amp; pi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BA0156-8B96-4128-9124-96BACAFEA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1C6250-4833-4996-9089-4A6D328F9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929" y="1243666"/>
            <a:ext cx="3558990" cy="80925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ED9F1-6277-4CCD-AE9B-3CF863F1F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928" y="2240897"/>
            <a:ext cx="3558991" cy="2976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CD9FC-0393-4FC8-BABF-3679431B7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8482" y="185738"/>
            <a:ext cx="2743200" cy="495299"/>
          </a:xfrm>
          <a:prstGeom prst="rect">
            <a:avLst/>
          </a:prstGeom>
        </p:spPr>
        <p:txBody>
          <a:bodyPr/>
          <a:lstStyle>
            <a:lvl1pPr algn="r">
              <a:defRPr sz="1200" b="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8B5BE8F-A1C1-47D3-A30E-927B171A2B62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6019800" y="761719"/>
            <a:ext cx="6172200" cy="60962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20355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BE0685-8840-4B76-837F-7546BCD782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E4E41-BF69-4FAD-9CD8-925F4772F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496" y="2483224"/>
            <a:ext cx="2348751" cy="1604682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1">
                <a:solidFill>
                  <a:schemeClr val="bg1"/>
                </a:solidFill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15F5B8-02D8-440E-AF72-BE000AB0F8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69335" y="1185657"/>
            <a:ext cx="6434524" cy="750720"/>
          </a:xfrm>
        </p:spPr>
        <p:txBody>
          <a:bodyPr anchor="b"/>
          <a:lstStyle>
            <a:lvl1pPr marL="0" indent="0" algn="l">
              <a:buNone/>
              <a:defRPr sz="2400" b="1"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3E1B84-5506-480C-93B3-C267CE6FD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69335" y="2088777"/>
            <a:ext cx="6434524" cy="369345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99E22D-C534-4A7E-8C6C-5498F0C36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8421" y="206507"/>
            <a:ext cx="2120153" cy="365125"/>
          </a:xfrm>
          <a:prstGeom prst="rect">
            <a:avLst/>
          </a:prstGeom>
        </p:spPr>
        <p:txBody>
          <a:bodyPr/>
          <a:lstStyle>
            <a:lvl1pPr algn="r">
              <a:defRPr sz="120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20261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2912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297921" y="6605684"/>
            <a:ext cx="902547" cy="252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pPr defTabSz="514338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514338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92087" y="1065260"/>
            <a:ext cx="11804381" cy="55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226478" indent="-22647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55191"/>
            <a:ext cx="12192000" cy="1010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698246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B0C5C4-D863-439C-9BC4-7786132B8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541C26-F316-4A7E-900E-3989505D9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00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5" r:id="rId2"/>
    <p:sldLayoutId id="2147483688" r:id="rId3"/>
    <p:sldLayoutId id="2147483686" r:id="rId4"/>
    <p:sldLayoutId id="2147483697" r:id="rId5"/>
    <p:sldLayoutId id="2147483699" r:id="rId6"/>
    <p:sldLayoutId id="2147483700" r:id="rId7"/>
    <p:sldLayoutId id="2147483701" r:id="rId8"/>
    <p:sldLayoutId id="214748370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ignika" panose="0201000302060000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681855C-F23D-4877-9B66-969CB01EAB30}"/>
              </a:ext>
            </a:extLst>
          </p:cNvPr>
          <p:cNvSpPr txBox="1">
            <a:spLocks/>
          </p:cNvSpPr>
          <p:nvPr/>
        </p:nvSpPr>
        <p:spPr>
          <a:xfrm>
            <a:off x="2230580" y="213032"/>
            <a:ext cx="3577937" cy="576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FFFF00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endParaRPr lang="en-ID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106F9D41-8F07-4274-8BAF-C0886F6439C1}"/>
              </a:ext>
            </a:extLst>
          </p:cNvPr>
          <p:cNvSpPr txBox="1">
            <a:spLocks/>
          </p:cNvSpPr>
          <p:nvPr/>
        </p:nvSpPr>
        <p:spPr>
          <a:xfrm>
            <a:off x="3440255" y="427626"/>
            <a:ext cx="3865420" cy="576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FFFF00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4000"/>
              </a:lnSpc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PROGRAM STUDI</a:t>
            </a:r>
            <a:br>
              <a:rPr lang="en-US" sz="12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</a:b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TEKNIK INFORMATIKA</a:t>
            </a:r>
            <a:endParaRPr lang="en-ID" sz="1200" dirty="0">
              <a:solidFill>
                <a:schemeClr val="accent2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97E6857-ED21-8642-939C-9880F88A9C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b="1" dirty="0" err="1"/>
              <a:t>Jaringan</a:t>
            </a:r>
            <a:r>
              <a:rPr lang="en-US" sz="2400" b="1" dirty="0"/>
              <a:t> </a:t>
            </a:r>
            <a:r>
              <a:rPr lang="en-US" sz="2400" b="1" dirty="0" err="1"/>
              <a:t>Komputer</a:t>
            </a:r>
            <a:endParaRPr lang="en-US" sz="2400" b="1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2A1F59FE-2EB0-734E-BC95-0A6B646AA3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1624" y="1837765"/>
            <a:ext cx="6576956" cy="2364628"/>
          </a:xfrm>
        </p:spPr>
        <p:txBody>
          <a:bodyPr>
            <a:normAutofit fontScale="90000"/>
          </a:bodyPr>
          <a:lstStyle/>
          <a:p>
            <a:r>
              <a:rPr lang="id-ID" altLang="ko-KR" dirty="0">
                <a:ea typeface="Gulim" panose="020B0600000101010101" pitchFamily="34" charset="-127"/>
              </a:rPr>
              <a:t>Struktur dan Arsitektur Jaringan Komputer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541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355CA-7D01-F046-AD4B-EC389288E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Wide Area Networks (WANs)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74379-F885-1F47-8A5B-9DCBE5AC0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sz="2000" dirty="0"/>
              <a:t>Ciri-ciri infrastruktur WAN</a:t>
            </a:r>
          </a:p>
          <a:p>
            <a:pPr lvl="1"/>
            <a:r>
              <a:rPr lang="id-ID" sz="1600" dirty="0" err="1"/>
              <a:t>Dimana</a:t>
            </a:r>
            <a:r>
              <a:rPr lang="id-ID" sz="1600" dirty="0"/>
              <a:t> bagian dari sebuah perusahaan atau organisasi dipisahkan oleh </a:t>
            </a:r>
            <a:r>
              <a:rPr lang="id-ID" sz="1600" dirty="0">
                <a:solidFill>
                  <a:srgbClr val="FF0000"/>
                </a:solidFill>
              </a:rPr>
              <a:t>area geografis</a:t>
            </a:r>
            <a:r>
              <a:rPr lang="id-ID" sz="1600" dirty="0"/>
              <a:t> yang cukup </a:t>
            </a:r>
            <a:r>
              <a:rPr lang="id-ID" sz="1600" dirty="0">
                <a:solidFill>
                  <a:srgbClr val="FF0000"/>
                </a:solidFill>
              </a:rPr>
              <a:t>jauh</a:t>
            </a:r>
            <a:r>
              <a:rPr lang="id-ID" sz="1600" dirty="0"/>
              <a:t>.</a:t>
            </a:r>
          </a:p>
          <a:p>
            <a:pPr lvl="1"/>
            <a:r>
              <a:rPr lang="id-ID" sz="1600" dirty="0"/>
              <a:t>Dibutuhkan sebuah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telecommunications service provider (TSP)</a:t>
            </a:r>
            <a:r>
              <a:rPr lang="id-ID" sz="1600" dirty="0"/>
              <a:t> untuk menghubungkan beberapa LAN di beberapa lokasi yang berbeda</a:t>
            </a:r>
          </a:p>
          <a:p>
            <a:pPr lvl="1"/>
            <a:r>
              <a:rPr lang="id-ID" sz="1600" dirty="0"/>
              <a:t>WAN membutuhkan </a:t>
            </a:r>
            <a:r>
              <a:rPr lang="id-ID" sz="1600" dirty="0">
                <a:solidFill>
                  <a:srgbClr val="FF0000"/>
                </a:solidFill>
              </a:rPr>
              <a:t>peralatan khusus </a:t>
            </a:r>
            <a:r>
              <a:rPr lang="id-ID" sz="1600" dirty="0"/>
              <a:t>untuk dapat mengintegrasikan beberapa Jaringan komputer lokal</a:t>
            </a:r>
          </a:p>
          <a:p>
            <a:pPr lvl="2"/>
            <a:r>
              <a:rPr lang="id-ID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Dikarenakan pentingnya peralatan ini, dibutuhkan </a:t>
            </a:r>
            <a:r>
              <a:rPr lang="id-ID" sz="1200" dirty="0">
                <a:solidFill>
                  <a:srgbClr val="FF0000"/>
                </a:solidFill>
              </a:rPr>
              <a:t>ketrampilan khusus </a:t>
            </a:r>
            <a:r>
              <a:rPr lang="id-ID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untuk konfigurasi, instalasi dan </a:t>
            </a:r>
            <a:r>
              <a:rPr lang="id-ID" sz="1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maintenance</a:t>
            </a:r>
            <a:r>
              <a:rPr lang="id-ID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peralatan tersebut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93B5E2-1FF8-864F-996C-27B0E8CCFA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80" t="21454" r="9599" b="39172"/>
          <a:stretch/>
        </p:blipFill>
        <p:spPr>
          <a:xfrm>
            <a:off x="3848976" y="4033739"/>
            <a:ext cx="5130539" cy="259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855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Server</a:t>
            </a:r>
            <a:r>
              <a:rPr lang="id-ID" dirty="0"/>
              <a:t> Model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2924520" y="1841151"/>
            <a:ext cx="6342959" cy="4058575"/>
            <a:chOff x="827583" y="1385176"/>
            <a:chExt cx="7493859" cy="5069375"/>
          </a:xfrm>
        </p:grpSpPr>
        <p:pic>
          <p:nvPicPr>
            <p:cNvPr id="1638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42844" t="19231" r="10394" b="24519"/>
            <a:stretch>
              <a:fillRect/>
            </a:stretch>
          </p:blipFill>
          <p:spPr bwMode="auto">
            <a:xfrm>
              <a:off x="827583" y="1385176"/>
              <a:ext cx="7493859" cy="506937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pic>
          <p:nvPicPr>
            <p:cNvPr id="1638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53918" t="47597" r="23241" b="34135"/>
            <a:stretch>
              <a:fillRect/>
            </a:stretch>
          </p:blipFill>
          <p:spPr bwMode="auto">
            <a:xfrm>
              <a:off x="2771800" y="3861048"/>
              <a:ext cx="3236913" cy="14541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613333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Layanan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46296" y="2060848"/>
            <a:ext cx="3178696" cy="4111352"/>
          </a:xfrm>
        </p:spPr>
        <p:txBody>
          <a:bodyPr/>
          <a:lstStyle/>
          <a:p>
            <a:r>
              <a:rPr lang="id-ID" sz="1600" dirty="0"/>
              <a:t>Sebuah server biasanya sebuah </a:t>
            </a:r>
            <a:r>
              <a:rPr lang="id-ID" sz="1600" dirty="0">
                <a:solidFill>
                  <a:srgbClr val="FF0000"/>
                </a:solidFill>
              </a:rPr>
              <a:t>komputer </a:t>
            </a:r>
            <a:r>
              <a:rPr lang="id-ID" sz="1600" dirty="0"/>
              <a:t>berisi informasi yang </a:t>
            </a:r>
            <a:r>
              <a:rPr lang="id-ID" sz="1600" dirty="0">
                <a:solidFill>
                  <a:srgbClr val="FF0000"/>
                </a:solidFill>
              </a:rPr>
              <a:t>dibagikan</a:t>
            </a:r>
            <a:r>
              <a:rPr lang="id-ID" sz="1600" dirty="0"/>
              <a:t> dengan banyak klien sistem. Contoh:</a:t>
            </a:r>
          </a:p>
          <a:p>
            <a:pPr lvl="1"/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Web</a:t>
            </a:r>
            <a:r>
              <a:rPr lang="id-ID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pages, documents, databases, pictures, video, and audio files </a:t>
            </a:r>
            <a:endParaRPr lang="id-ID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Network</a:t>
            </a:r>
            <a:r>
              <a:rPr lang="id-ID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printer, the print server delivers the client print requests to the specified printer.</a:t>
            </a:r>
          </a:p>
          <a:p>
            <a:r>
              <a:rPr lang="id-ID" sz="1600" dirty="0"/>
              <a:t>Kebanyakan tipe server membutuhkan </a:t>
            </a:r>
            <a:r>
              <a:rPr lang="id-ID" sz="1600" dirty="0">
                <a:solidFill>
                  <a:srgbClr val="FF0000"/>
                </a:solidFill>
              </a:rPr>
              <a:t>layanan keamanan</a:t>
            </a:r>
            <a:r>
              <a:rPr lang="id-ID" sz="1600" dirty="0"/>
              <a:t> klien agar dapat diakses, contoh:</a:t>
            </a:r>
          </a:p>
          <a:p>
            <a:pPr lvl="1"/>
            <a:r>
              <a:rPr lang="en-US" sz="1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aut</a:t>
            </a:r>
            <a:r>
              <a:rPr lang="id-ID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entikasi akun </a:t>
            </a:r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user</a:t>
            </a:r>
            <a:endParaRPr lang="id-ID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1699" t="21453" r="8492" b="22438"/>
          <a:stretch/>
        </p:blipFill>
        <p:spPr>
          <a:xfrm>
            <a:off x="1602614" y="2060848"/>
            <a:ext cx="5512749" cy="349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576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B3533-A5A7-7F4C-BABE-2F3961C3D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Peer-to-Peer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B8D79-D580-4B4B-BF5B-519790007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000" dirty="0"/>
              <a:t>Dimungkinkan untuk memiliki perangkat menjadi klien dan server dalam Jaringan </a:t>
            </a:r>
            <a:r>
              <a:rPr lang="id-ID" sz="2000" dirty="0" err="1"/>
              <a:t>Peer-to-Peer</a:t>
            </a:r>
            <a:r>
              <a:rPr lang="id-ID" sz="2000" dirty="0"/>
              <a:t>. Jenis desain jaringan ini hanya direkomendasikan untuk jaringan yang sangat kecil.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6ED64-66C0-9B4F-B8F2-88ED19944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729" y="3014918"/>
            <a:ext cx="5614542" cy="14616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1746325-3079-FA4F-8D32-B2A610677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746705"/>
              </p:ext>
            </p:extLst>
          </p:nvPr>
        </p:nvGraphicFramePr>
        <p:xfrm>
          <a:off x="2029215" y="4578014"/>
          <a:ext cx="8733275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2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0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159">
                <a:tc>
                  <a:txBody>
                    <a:bodyPr/>
                    <a:lstStyle/>
                    <a:p>
                      <a:r>
                        <a:rPr lang="en-US" sz="1600" dirty="0"/>
                        <a:t>Advantages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Disadvantages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159">
                <a:tc>
                  <a:txBody>
                    <a:bodyPr/>
                    <a:lstStyle/>
                    <a:p>
                      <a:pPr algn="l">
                        <a:buFont typeface="Arial"/>
                        <a:buNone/>
                      </a:pPr>
                      <a:r>
                        <a:rPr lang="en-US" sz="1600" b="0" i="0" dirty="0">
                          <a:solidFill>
                            <a:srgbClr val="58585B"/>
                          </a:solidFill>
                          <a:effectLst/>
                          <a:latin typeface="CiscoSans"/>
                        </a:rPr>
                        <a:t>Easy to set up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centralized administration</a:t>
                      </a:r>
                      <a:endParaRPr lang="en-US" sz="16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159">
                <a:tc>
                  <a:txBody>
                    <a:bodyPr/>
                    <a:lstStyle/>
                    <a:p>
                      <a:pPr algn="l">
                        <a:buFont typeface="Arial"/>
                        <a:buNone/>
                      </a:pPr>
                      <a:r>
                        <a:rPr lang="en-US" sz="1600" b="0" i="0" dirty="0">
                          <a:solidFill>
                            <a:srgbClr val="58585B"/>
                          </a:solidFill>
                          <a:effectLst/>
                          <a:latin typeface="CiscoSans"/>
                        </a:rPr>
                        <a:t>Less complex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 as secure</a:t>
                      </a:r>
                      <a:endParaRPr lang="en-US" sz="16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159">
                <a:tc>
                  <a:txBody>
                    <a:bodyPr/>
                    <a:lstStyle/>
                    <a:p>
                      <a:pPr algn="l">
                        <a:buFont typeface="Arial"/>
                        <a:buNone/>
                      </a:pPr>
                      <a:r>
                        <a:rPr lang="en-US" sz="1600" b="0" i="0" dirty="0">
                          <a:solidFill>
                            <a:srgbClr val="58585B"/>
                          </a:solidFill>
                          <a:effectLst/>
                          <a:latin typeface="CiscoSans"/>
                        </a:rPr>
                        <a:t>Lower cost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 scalable</a:t>
                      </a:r>
                      <a:endParaRPr lang="en-US" sz="16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265">
                <a:tc>
                  <a:txBody>
                    <a:bodyPr/>
                    <a:lstStyle/>
                    <a:p>
                      <a:pPr algn="l">
                        <a:buFont typeface="Arial"/>
                        <a:buNone/>
                      </a:pPr>
                      <a:r>
                        <a:rPr lang="en-US" sz="1600" b="0" i="0" dirty="0">
                          <a:solidFill>
                            <a:srgbClr val="58585B"/>
                          </a:solidFill>
                          <a:effectLst/>
                          <a:latin typeface="CiscoSans"/>
                        </a:rPr>
                        <a:t>Used for simple tasks: transferring files and sharing printers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Slower</a:t>
                      </a:r>
                      <a:r>
                        <a:rPr lang="en-US" sz="14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performance</a:t>
                      </a:r>
                      <a:endParaRPr lang="en-US" sz="16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745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900E0-963C-0543-A080-F5E38667D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altLang="en-US" dirty="0" err="1"/>
              <a:t>Representasi</a:t>
            </a:r>
            <a:r>
              <a:rPr lang="en-US" altLang="en-US" dirty="0"/>
              <a:t> </a:t>
            </a:r>
            <a:r>
              <a:rPr lang="en-US" altLang="en-US" dirty="0" err="1"/>
              <a:t>Jaringan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E14D7-0F9C-1143-BE98-B43B525B8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154478"/>
            <a:ext cx="3505494" cy="4371582"/>
          </a:xfrm>
        </p:spPr>
        <p:txBody>
          <a:bodyPr>
            <a:normAutofit fontScale="92500" lnSpcReduction="10000"/>
          </a:bodyPr>
          <a:lstStyle/>
          <a:p>
            <a:r>
              <a:rPr lang="id-ID" sz="2000" dirty="0"/>
              <a:t>Diagram jaringan, sering disebut diagram </a:t>
            </a:r>
            <a:r>
              <a:rPr lang="id-ID" sz="2000" dirty="0" err="1"/>
              <a:t>topologi</a:t>
            </a:r>
            <a:r>
              <a:rPr lang="id-ID" sz="2000" dirty="0"/>
              <a:t>, menggunakan simbol untuk mewakili perangkat dalam jaringan.</a:t>
            </a:r>
          </a:p>
          <a:p>
            <a:r>
              <a:rPr lang="id-ID" sz="2000" dirty="0" err="1"/>
              <a:t>Topologi</a:t>
            </a:r>
            <a:r>
              <a:rPr lang="id-ID" sz="2000" dirty="0"/>
              <a:t> jaringan menjelaskan bagaimana </a:t>
            </a:r>
            <a:r>
              <a:rPr lang="id-ID" sz="2000" i="1" dirty="0" err="1">
                <a:solidFill>
                  <a:srgbClr val="FF0000"/>
                </a:solidFill>
              </a:rPr>
              <a:t>layout</a:t>
            </a:r>
            <a:r>
              <a:rPr lang="id-ID" sz="2000" dirty="0"/>
              <a:t> atau </a:t>
            </a:r>
            <a:r>
              <a:rPr lang="id-ID" sz="2000" dirty="0">
                <a:solidFill>
                  <a:srgbClr val="FF0000"/>
                </a:solidFill>
              </a:rPr>
              <a:t>gambaran</a:t>
            </a:r>
            <a:r>
              <a:rPr lang="id-ID" sz="2000" dirty="0"/>
              <a:t> dari sebuah jaringan</a:t>
            </a:r>
            <a:r>
              <a:rPr lang="en-US" sz="2000" dirty="0"/>
              <a:t>. </a:t>
            </a:r>
          </a:p>
          <a:p>
            <a:r>
              <a:rPr lang="id-ID" sz="2000" dirty="0" err="1"/>
              <a:t>Menunjukan</a:t>
            </a:r>
            <a:r>
              <a:rPr lang="id-ID" sz="2000" dirty="0"/>
              <a:t> bagaimana perangkat jaringan saling terkoneksi.</a:t>
            </a:r>
          </a:p>
          <a:p>
            <a:r>
              <a:rPr lang="id-ID" sz="2000" dirty="0"/>
              <a:t>Istilah penting yang perlu diketahui antara lain:</a:t>
            </a:r>
          </a:p>
          <a:p>
            <a:pPr lvl="1"/>
            <a:r>
              <a:rPr lang="id-ID" sz="1600" dirty="0"/>
              <a:t>Network </a:t>
            </a:r>
            <a:r>
              <a:rPr lang="id-ID" sz="1600" dirty="0" err="1"/>
              <a:t>Interface</a:t>
            </a:r>
            <a:r>
              <a:rPr lang="id-ID" sz="1600" dirty="0"/>
              <a:t> </a:t>
            </a:r>
            <a:r>
              <a:rPr lang="id-ID" sz="1600" dirty="0" err="1"/>
              <a:t>Card</a:t>
            </a:r>
            <a:r>
              <a:rPr lang="id-ID" sz="1600" dirty="0"/>
              <a:t> (NIC)</a:t>
            </a:r>
          </a:p>
          <a:p>
            <a:pPr lvl="1"/>
            <a:r>
              <a:rPr lang="id-ID" sz="1600" dirty="0" err="1"/>
              <a:t>Physical</a:t>
            </a:r>
            <a:r>
              <a:rPr lang="id-ID" sz="1600" dirty="0"/>
              <a:t> Port</a:t>
            </a:r>
          </a:p>
          <a:p>
            <a:pPr lvl="1"/>
            <a:r>
              <a:rPr lang="id-ID" sz="1600" dirty="0" err="1"/>
              <a:t>Interface</a:t>
            </a:r>
            <a:endParaRPr lang="id-ID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6657EA-B6EE-6A42-98A1-245B3C17B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298039"/>
            <a:ext cx="6019331" cy="42586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09738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133" dirty="0"/>
              <a:t>Network Representations and Topologies</a:t>
            </a:r>
            <a:br>
              <a:rPr lang="en-US" altLang="en-US" dirty="0"/>
            </a:br>
            <a:r>
              <a:rPr lang="en-US" altLang="en-US" dirty="0"/>
              <a:t>Topology Diagrams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378587" y="1063612"/>
            <a:ext cx="5416003" cy="98729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Physical topology diagrams illustrate the physical location of intermediary devices and cable installation.</a:t>
            </a:r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87" y="2282814"/>
            <a:ext cx="5557767" cy="357538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548938" y="1008326"/>
            <a:ext cx="56430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Logical topology diagrams illustrate devices, ports, and the addressing scheme of the network.</a:t>
            </a:r>
            <a:endParaRPr lang="en-CA" altLang="en-US" sz="2000" dirty="0">
              <a:solidFill>
                <a:srgbClr val="0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889" y="2282814"/>
            <a:ext cx="5295991" cy="3569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8958278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169E7-5406-DD47-BC07-087C50ADD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Topology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C4573-2EA6-F944-871C-0E9646756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000" dirty="0"/>
              <a:t>Diagram </a:t>
            </a:r>
            <a:r>
              <a:rPr lang="id-ID" sz="2000" dirty="0" err="1"/>
              <a:t>topologi</a:t>
            </a:r>
            <a:r>
              <a:rPr lang="id-ID" sz="2000" dirty="0"/>
              <a:t> logis menggambarkan perangkat, </a:t>
            </a:r>
            <a:r>
              <a:rPr lang="id-ID" sz="2000" dirty="0" err="1"/>
              <a:t>port</a:t>
            </a:r>
            <a:r>
              <a:rPr lang="id-ID" sz="2000" dirty="0"/>
              <a:t>, dan skema </a:t>
            </a:r>
            <a:r>
              <a:rPr lang="id-ID" sz="2000" dirty="0" err="1"/>
              <a:t>pengalamatan</a:t>
            </a:r>
            <a:r>
              <a:rPr lang="id-ID" sz="2000" dirty="0"/>
              <a:t> jaringan. </a:t>
            </a:r>
          </a:p>
          <a:p>
            <a:r>
              <a:rPr lang="id-ID" sz="2000" dirty="0">
                <a:cs typeface="Times New Roman" charset="0"/>
              </a:rPr>
              <a:t>Merepresentasikan bagaimana jalur </a:t>
            </a:r>
            <a:r>
              <a:rPr lang="id-ID" sz="2000" dirty="0" err="1">
                <a:cs typeface="Times New Roman" charset="0"/>
              </a:rPr>
              <a:t>signal</a:t>
            </a:r>
            <a:r>
              <a:rPr lang="id-ID" sz="2000" dirty="0">
                <a:cs typeface="Times New Roman" charset="0"/>
              </a:rPr>
              <a:t> dapat bergerak dalam suatu jaringan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0AECE10-557A-DB4D-AC6F-C80A2F7F7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42168" t="20139" r="12804" b="25230"/>
          <a:stretch>
            <a:fillRect/>
          </a:stretch>
        </p:blipFill>
        <p:spPr bwMode="auto">
          <a:xfrm>
            <a:off x="2119245" y="3605439"/>
            <a:ext cx="4295001" cy="27928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FA0865A-E3C0-CB40-8911-841E0A428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888" y="3361460"/>
            <a:ext cx="4761544" cy="3209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657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7C33-4A34-8C42-BAFC-1ACA249FA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Times New Roman" charset="0"/>
              </a:rPr>
              <a:t>Physical topology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7EA44-5B9A-A54B-8F8F-B2CD7F981B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928" y="2240898"/>
            <a:ext cx="9744637" cy="1043216"/>
          </a:xfrm>
        </p:spPr>
        <p:txBody>
          <a:bodyPr>
            <a:normAutofit/>
          </a:bodyPr>
          <a:lstStyle/>
          <a:p>
            <a:r>
              <a:rPr lang="en-US" dirty="0"/>
              <a:t>Diagram </a:t>
            </a:r>
            <a:r>
              <a:rPr lang="en-US" dirty="0" err="1"/>
              <a:t>topologi</a:t>
            </a:r>
            <a:r>
              <a:rPr lang="en-US" dirty="0"/>
              <a:t> </a:t>
            </a:r>
            <a:r>
              <a:rPr lang="en-US" dirty="0" err="1"/>
              <a:t>fisik</a:t>
            </a:r>
            <a:r>
              <a:rPr lang="en-US" dirty="0"/>
              <a:t> </a:t>
            </a:r>
            <a:r>
              <a:rPr lang="en-US" dirty="0" err="1"/>
              <a:t>menggambarkan</a:t>
            </a:r>
            <a:r>
              <a:rPr lang="en-US" dirty="0"/>
              <a:t> </a:t>
            </a:r>
            <a:r>
              <a:rPr lang="en-US" dirty="0" err="1"/>
              <a:t>lokasi</a:t>
            </a:r>
            <a:r>
              <a:rPr lang="en-US" dirty="0"/>
              <a:t> </a:t>
            </a:r>
            <a:r>
              <a:rPr lang="en-US" dirty="0" err="1"/>
              <a:t>fisik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perantara</a:t>
            </a:r>
            <a:r>
              <a:rPr lang="en-US" dirty="0"/>
              <a:t> dan </a:t>
            </a:r>
            <a:r>
              <a:rPr lang="en-US" dirty="0" err="1"/>
              <a:t>pemasangan</a:t>
            </a:r>
            <a:r>
              <a:rPr lang="en-US" dirty="0"/>
              <a:t> </a:t>
            </a:r>
            <a:r>
              <a:rPr lang="en-US" dirty="0" err="1"/>
              <a:t>kabel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84004B8-472D-5C42-A3E6-64D5E4C18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41257" t="20602" r="7857" b="25230"/>
          <a:stretch>
            <a:fillRect/>
          </a:stretch>
        </p:blipFill>
        <p:spPr bwMode="auto">
          <a:xfrm>
            <a:off x="1174726" y="3156559"/>
            <a:ext cx="5126772" cy="30679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111C64-31D8-E54E-826B-FD746ADD1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774" y="3156559"/>
            <a:ext cx="4768993" cy="306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183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25E4B-31AE-CE44-BDBF-17DC61080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/>
              <a:t>Network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B134C-1B67-8942-8594-2A783AE40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d-ID" dirty="0"/>
              <a:t>Organisasi semakin mengandalkan infrastruktur jaringan mereka untuk menyediakan layanan </a:t>
            </a:r>
            <a:r>
              <a:rPr lang="id-ID" dirty="0" err="1"/>
              <a:t>mission-critical</a:t>
            </a:r>
            <a:r>
              <a:rPr lang="id-ID" dirty="0"/>
              <a:t>.</a:t>
            </a:r>
          </a:p>
          <a:p>
            <a:endParaRPr lang="id-ID" dirty="0"/>
          </a:p>
          <a:p>
            <a:r>
              <a:rPr lang="id-ID" dirty="0"/>
              <a:t>Organisasi yang berkembang membutuhkan jaringan yang dapat meningkatkan dan mendukung:</a:t>
            </a:r>
          </a:p>
          <a:p>
            <a:pPr lvl="1"/>
            <a:r>
              <a:rPr lang="id-ID" dirty="0"/>
              <a:t>Lalu lintas jaringan terkonvergensi</a:t>
            </a:r>
          </a:p>
          <a:p>
            <a:pPr lvl="1"/>
            <a:r>
              <a:rPr lang="id-ID" dirty="0"/>
              <a:t>Aplikasi penting</a:t>
            </a:r>
          </a:p>
          <a:p>
            <a:pPr lvl="1"/>
            <a:r>
              <a:rPr lang="id-ID" dirty="0"/>
              <a:t>Beragam kebutuhan bisnis</a:t>
            </a:r>
          </a:p>
          <a:p>
            <a:pPr lvl="1"/>
            <a:r>
              <a:rPr lang="id-ID" dirty="0"/>
              <a:t>Kontrol administratif terpusat</a:t>
            </a:r>
          </a:p>
          <a:p>
            <a:endParaRPr lang="id-ID" dirty="0"/>
          </a:p>
          <a:p>
            <a:r>
              <a:rPr lang="id-ID" dirty="0"/>
              <a:t>Desain jaringan kampus meliputi jaringan kecil yang menggunakan satu </a:t>
            </a:r>
            <a:r>
              <a:rPr lang="id-ID" dirty="0" err="1"/>
              <a:t>switch</a:t>
            </a:r>
            <a:r>
              <a:rPr lang="id-ID" dirty="0"/>
              <a:t> LAN, hingga jaringan yang sangat besar dengan ribuan koneksi.</a:t>
            </a:r>
          </a:p>
        </p:txBody>
      </p:sp>
    </p:spTree>
    <p:extLst>
      <p:ext uri="{BB962C8B-B14F-4D97-AF65-F5344CB8AC3E}">
        <p14:creationId xmlns:p14="http://schemas.microsoft.com/office/powerpoint/2010/main" val="4230477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Hierarchical Topology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1698" t="20469" r="8493" b="27359"/>
          <a:stretch/>
        </p:blipFill>
        <p:spPr>
          <a:xfrm>
            <a:off x="2133599" y="2052917"/>
            <a:ext cx="7164717" cy="421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56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Topik</a:t>
            </a:r>
            <a:r>
              <a:rPr lang="en-US" dirty="0"/>
              <a:t> </a:t>
            </a:r>
            <a:r>
              <a:rPr lang="en-US" dirty="0" err="1"/>
              <a:t>Bahasan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err="1"/>
              <a:t>Pengetahuan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jaringan</a:t>
            </a:r>
            <a:endParaRPr lang="en-US" dirty="0"/>
          </a:p>
          <a:p>
            <a:pPr lvl="0"/>
            <a:r>
              <a:rPr lang="en-US" dirty="0"/>
              <a:t>Peran dan </a:t>
            </a:r>
            <a:r>
              <a:rPr lang="en-US" dirty="0" err="1"/>
              <a:t>Pengaruh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Kehidupan</a:t>
            </a:r>
            <a:endParaRPr lang="id-ID" dirty="0"/>
          </a:p>
          <a:p>
            <a:pPr lvl="0"/>
            <a:r>
              <a:rPr lang="id-ID" dirty="0"/>
              <a:t>Aplikasi dalam Jaringan</a:t>
            </a:r>
          </a:p>
          <a:p>
            <a:pPr lvl="0"/>
            <a:r>
              <a:rPr lang="id-ID" dirty="0"/>
              <a:t>Konsep Berkomunikasi dalam Jaringan Komputer</a:t>
            </a:r>
          </a:p>
          <a:p>
            <a:pPr lvl="0"/>
            <a:r>
              <a:rPr lang="id-ID" dirty="0"/>
              <a:t>Kualitas dan Risiko Jaringan</a:t>
            </a:r>
          </a:p>
          <a:p>
            <a:pPr>
              <a:lnSpc>
                <a:spcPct val="150000"/>
              </a:lnSpc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22820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BA5A-F131-EF49-819D-4B9BCF1DA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Hierarchical</a:t>
            </a:r>
            <a:r>
              <a:rPr lang="id-ID" dirty="0"/>
              <a:t> </a:t>
            </a:r>
            <a:r>
              <a:rPr lang="id-ID" dirty="0" err="1"/>
              <a:t>Topology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A5D1A-F958-3741-86CF-B79587B3F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d-ID" b="1" dirty="0"/>
              <a:t>Access Layer</a:t>
            </a:r>
          </a:p>
          <a:p>
            <a:pPr lvl="1"/>
            <a:r>
              <a:rPr lang="id-ID" dirty="0"/>
              <a:t>Lapisan akses menyediakan akses jaringan ke pengguna. </a:t>
            </a:r>
          </a:p>
          <a:p>
            <a:pPr lvl="1"/>
            <a:r>
              <a:rPr lang="id-ID" i="1" dirty="0" err="1"/>
              <a:t>Switch</a:t>
            </a:r>
            <a:r>
              <a:rPr lang="id-ID" dirty="0"/>
              <a:t> lapisan akses terhubung ke </a:t>
            </a:r>
            <a:r>
              <a:rPr lang="id-ID" i="1" dirty="0" err="1"/>
              <a:t>switch</a:t>
            </a:r>
            <a:r>
              <a:rPr lang="id-ID" dirty="0"/>
              <a:t> lapisan distribusi. </a:t>
            </a:r>
          </a:p>
          <a:p>
            <a:pPr lvl="1"/>
            <a:endParaRPr lang="id-ID" dirty="0"/>
          </a:p>
          <a:p>
            <a:r>
              <a:rPr lang="en-CA" b="1" dirty="0">
                <a:solidFill>
                  <a:srgbClr val="000000"/>
                </a:solidFill>
              </a:rPr>
              <a:t>Distribution Layer</a:t>
            </a:r>
          </a:p>
          <a:p>
            <a:pPr lvl="1"/>
            <a:r>
              <a:rPr lang="id-ID" dirty="0"/>
              <a:t>Lapisan distribusi mengimplementasikan </a:t>
            </a:r>
            <a:r>
              <a:rPr lang="id-ID" i="1" dirty="0" err="1"/>
              <a:t>routing</a:t>
            </a:r>
            <a:r>
              <a:rPr lang="id-ID" dirty="0"/>
              <a:t>, </a:t>
            </a:r>
            <a:r>
              <a:rPr lang="en-CA" i="1" dirty="0">
                <a:solidFill>
                  <a:srgbClr val="000000"/>
                </a:solidFill>
              </a:rPr>
              <a:t>quality of service</a:t>
            </a:r>
            <a:r>
              <a:rPr lang="id-ID" i="1" dirty="0">
                <a:solidFill>
                  <a:srgbClr val="000000"/>
                </a:solidFill>
              </a:rPr>
              <a:t> </a:t>
            </a:r>
            <a:r>
              <a:rPr lang="id-ID" dirty="0"/>
              <a:t>dan keamanan. </a:t>
            </a:r>
          </a:p>
          <a:p>
            <a:pPr lvl="1"/>
            <a:r>
              <a:rPr lang="id-ID" dirty="0"/>
              <a:t>Ini menggabungkan jaringan lemari kabel skala besar dan membatasi domain siaran Layer 2. </a:t>
            </a:r>
          </a:p>
          <a:p>
            <a:pPr lvl="1"/>
            <a:r>
              <a:rPr lang="id-ID" i="1" dirty="0" err="1"/>
              <a:t>Switch</a:t>
            </a:r>
            <a:r>
              <a:rPr lang="id-ID" dirty="0"/>
              <a:t> lapisan distribusi terhubung ke </a:t>
            </a:r>
            <a:r>
              <a:rPr lang="id-ID" i="1" dirty="0" err="1"/>
              <a:t>switch</a:t>
            </a:r>
            <a:r>
              <a:rPr lang="id-ID" dirty="0"/>
              <a:t> lapisan akses dan lapisan inti. </a:t>
            </a:r>
          </a:p>
          <a:p>
            <a:pPr lvl="1"/>
            <a:endParaRPr lang="id-ID" dirty="0"/>
          </a:p>
          <a:p>
            <a:r>
              <a:rPr lang="en-CA" b="1" dirty="0">
                <a:solidFill>
                  <a:srgbClr val="000000"/>
                </a:solidFill>
              </a:rPr>
              <a:t>Core Layer</a:t>
            </a:r>
          </a:p>
          <a:p>
            <a:pPr lvl="1"/>
            <a:r>
              <a:rPr lang="id-ID" dirty="0"/>
              <a:t>Lapisan inti adalah tulang punggung jaringan dan menghubungkan beberapa lapisan jaringan. </a:t>
            </a:r>
          </a:p>
          <a:p>
            <a:pPr lvl="1"/>
            <a:r>
              <a:rPr lang="id-ID" dirty="0"/>
              <a:t>Lapisan inti menyediakan isolasi kesalahan dan konektivitas </a:t>
            </a:r>
            <a:r>
              <a:rPr lang="id-ID" dirty="0" err="1"/>
              <a:t>backbone</a:t>
            </a:r>
            <a:r>
              <a:rPr lang="id-ID" dirty="0"/>
              <a:t> berkecepatan tinggi. </a:t>
            </a:r>
          </a:p>
        </p:txBody>
      </p:sp>
    </p:spTree>
    <p:extLst>
      <p:ext uri="{BB962C8B-B14F-4D97-AF65-F5344CB8AC3E}">
        <p14:creationId xmlns:p14="http://schemas.microsoft.com/office/powerpoint/2010/main" val="1323601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4ADB9-22F0-3B4C-A5EF-86BBF1FD1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Arsitektur Jaringan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1402E-6CD7-664C-99E8-8EDF30298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240897"/>
            <a:ext cx="5190565" cy="3969403"/>
          </a:xfrm>
        </p:spPr>
        <p:txBody>
          <a:bodyPr>
            <a:normAutofit lnSpcReduction="10000"/>
          </a:bodyPr>
          <a:lstStyle/>
          <a:p>
            <a:r>
              <a:rPr lang="id-ID" dirty="0"/>
              <a:t>Arsitektur Jaringan mengacu pada teknologi yang mendukung infrastruktur yang memindahkan data melintasi jaringan. </a:t>
            </a:r>
          </a:p>
          <a:p>
            <a:r>
              <a:rPr lang="id-ID" dirty="0"/>
              <a:t>Ada empat karakteristik dasar yang perlu ditangani oleh arsitektur yang mendasarinya untuk memenuhi harapan pengguna: </a:t>
            </a:r>
          </a:p>
          <a:p>
            <a:pPr lvl="1"/>
            <a:r>
              <a:rPr lang="id-ID" dirty="0"/>
              <a:t>Toleransi kesalahan </a:t>
            </a:r>
          </a:p>
          <a:p>
            <a:pPr lvl="1"/>
            <a:r>
              <a:rPr lang="id-ID" dirty="0" err="1"/>
              <a:t>Skalabilitas</a:t>
            </a:r>
            <a:r>
              <a:rPr lang="id-ID" dirty="0"/>
              <a:t> </a:t>
            </a:r>
          </a:p>
          <a:p>
            <a:pPr lvl="1"/>
            <a:r>
              <a:rPr lang="id-ID" dirty="0"/>
              <a:t>Kualitas Layanan (</a:t>
            </a:r>
            <a:r>
              <a:rPr lang="id-ID" dirty="0" err="1"/>
              <a:t>QoS</a:t>
            </a:r>
            <a:r>
              <a:rPr lang="id-ID" dirty="0"/>
              <a:t>) </a:t>
            </a:r>
          </a:p>
          <a:p>
            <a:pPr lvl="1"/>
            <a:r>
              <a:rPr lang="id-ID" dirty="0"/>
              <a:t>Keamanan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8D01F7-9AF8-A84B-A6FB-9E94E3531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928" y="2321889"/>
            <a:ext cx="4020163" cy="396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575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0DE29-42FE-7F49-9A77-2ABF43150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altLang="en-US" dirty="0"/>
              <a:t>Fault Tolerance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604F0-ABF8-3A44-8C11-B045D26D7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400"/>
              <a:t>Jaringan</a:t>
            </a:r>
            <a:r>
              <a:rPr lang="id-ID" sz="1400" i="1"/>
              <a:t> </a:t>
            </a:r>
            <a:r>
              <a:rPr lang="en-CA" altLang="en-US" sz="1400" i="1"/>
              <a:t>fault tolerant</a:t>
            </a:r>
            <a:r>
              <a:rPr lang="id-ID" sz="1400"/>
              <a:t> membatasi dampak kegagalan dengan membatasi jumlah perangkat yang terpengaruh. Beberapa jalur diperlukan untuk toleransi kesalahan.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400"/>
              <a:t>Jaringan yang andal menyediakan redundansi dengan menerapkan jaringan packet-switched: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id-ID" sz="1400"/>
              <a:t>Packet switching membagi lalu lintas menjadi paket-paket yang dirutekan melalui jaringan.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id-ID" sz="1400"/>
              <a:t>Setiap paket secara teoritis dapat mengambil jalur yang berbeda ke tujuan.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400"/>
              <a:t>Ini tidak mungkin dengan jaringan circuit-switched yang membuat sirkuit khusus.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537833-77F1-D249-BEC5-1624DC0E9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636626"/>
            <a:ext cx="6019331" cy="358150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09602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748C1-3C8F-3B49-A2D4-EE600016F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altLang="en-US" dirty="0"/>
              <a:t>Scalability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E44F3-505B-A045-82F4-7C9C9DF5C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altLang="en-US" sz="2000" i="1"/>
              <a:t>Scalable network </a:t>
            </a:r>
            <a:r>
              <a:rPr lang="id-ID" sz="2000"/>
              <a:t>dapat berkembang dengan cepat dan mudah untuk mendukung pengguna dan aplikasi baru tanpa memengaruhi kinerja layanan kepada pengguna yang sudah ada.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2000"/>
              <a:t>Desainer jaringan mengikuti standar dan protokol yang diterima untuk membuat jaringan dapat diskalakan.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4E0908-EFCF-2B42-920C-A0AC454ED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508715"/>
            <a:ext cx="6019331" cy="383732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10319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1649A-C7F0-6042-B761-A90B8F121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altLang="en-US" dirty="0"/>
              <a:t>Quality of Service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9D210-F629-3949-BB52-E333B42FE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400" dirty="0"/>
              <a:t>Transmisi suara dan video langsung memerlukan harapan yang lebih tinggi untuk layanan yang diberikan.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400" dirty="0"/>
              <a:t>Pernahkah Anda menonton video secara langsung namun mengalami jeda dan pemberhentian video yang konstan?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id-ID" sz="1400" dirty="0"/>
              <a:t>Ini disebabkan ketika ada permintaan </a:t>
            </a:r>
            <a:r>
              <a:rPr lang="id-ID" sz="1400" dirty="0" err="1"/>
              <a:t>bandwidth</a:t>
            </a:r>
            <a:r>
              <a:rPr lang="id-ID" sz="1400" dirty="0"/>
              <a:t> yang lebih tinggi daripada yang tersedia – dan </a:t>
            </a:r>
            <a:r>
              <a:rPr lang="id-ID" sz="1400" dirty="0" err="1"/>
              <a:t>QoS</a:t>
            </a:r>
            <a:r>
              <a:rPr lang="id-ID" sz="1400" dirty="0"/>
              <a:t> tidak dikonfigurasi.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400" dirty="0" err="1"/>
              <a:t>Quality</a:t>
            </a:r>
            <a:r>
              <a:rPr lang="id-ID" sz="1400" dirty="0"/>
              <a:t> </a:t>
            </a:r>
            <a:r>
              <a:rPr lang="id-ID" sz="1400" dirty="0" err="1"/>
              <a:t>of</a:t>
            </a:r>
            <a:r>
              <a:rPr lang="id-ID" sz="1400" dirty="0"/>
              <a:t> Service (</a:t>
            </a:r>
            <a:r>
              <a:rPr lang="id-ID" sz="1400" dirty="0" err="1"/>
              <a:t>QoS</a:t>
            </a:r>
            <a:r>
              <a:rPr lang="id-ID" sz="1400" dirty="0"/>
              <a:t>) adalah mekanisme utama yang digunakan untuk memastikan pengiriman konten yang andal untuk semua pengguna.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400" dirty="0"/>
              <a:t>Dengan kebijakan </a:t>
            </a:r>
            <a:r>
              <a:rPr lang="id-ID" sz="1400" dirty="0" err="1"/>
              <a:t>QoS</a:t>
            </a:r>
            <a:r>
              <a:rPr lang="id-ID" sz="1400" dirty="0"/>
              <a:t>, </a:t>
            </a:r>
            <a:r>
              <a:rPr lang="id-ID" sz="1400" dirty="0" err="1"/>
              <a:t>router</a:t>
            </a:r>
            <a:r>
              <a:rPr lang="id-ID" sz="1400" dirty="0"/>
              <a:t> dapat lebih mudah mengatur aliran data dan lalu lintas suara.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373C52-BAEE-5C47-B041-798347162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583957"/>
            <a:ext cx="6019331" cy="36868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22684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3E945-C496-3540-A609-7138F6244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altLang="en-US" dirty="0"/>
              <a:t>Network Security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37376-1D40-2843-998B-77EB75230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600" dirty="0"/>
              <a:t>Ada dua jenis utama keamanan jaringan yang harus diperhatikan: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600" dirty="0"/>
              <a:t>Keamanan infrastruktur jaringan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id-ID" sz="1400" dirty="0"/>
              <a:t>Keamanan fisik perangkat jaringan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id-ID" sz="1400" dirty="0"/>
              <a:t>Mencegah akses tidak sah ke perangkat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600" dirty="0"/>
              <a:t>Keamanan Informasi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id-ID" sz="1400" dirty="0"/>
              <a:t>Perlindungan informasi atau data yang dikirimkan melalui jaringan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600" dirty="0"/>
              <a:t>Tiga tujuan keamanan jaringan: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id-ID" sz="1400" dirty="0"/>
              <a:t>Kerahasiaan – hanya penerima yang dituju yang dapat membaca data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id-ID" sz="1400" dirty="0"/>
              <a:t>Integritas – jaminan bahwa data tidak diubah selama transmisi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id-ID" sz="1400" dirty="0"/>
              <a:t>Ketersediaan – jaminan akses data yang tepat waktu dan dapat diandalkan untuk pengguna yang berwenang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E5CC7FC-2361-6445-88C0-B716F39EF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629102"/>
            <a:ext cx="6019331" cy="359655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99357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E840F-F5AA-A742-9E0E-F23A4198F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Switch</a:t>
            </a: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2714C1-602E-9E4B-806E-529EEAE108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488" b="24029"/>
          <a:stretch/>
        </p:blipFill>
        <p:spPr>
          <a:xfrm>
            <a:off x="252864" y="3178014"/>
            <a:ext cx="3240000" cy="1464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34D4BF-0944-D54E-854F-E45E885DA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188" y="4273109"/>
            <a:ext cx="8175812" cy="2466601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0A7B3469-771F-0A44-A993-5238B2B56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2864" y="4879259"/>
            <a:ext cx="3240000" cy="1470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91A1EC-C97D-AE48-B3F5-B8D3BFDFD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116" y="1989502"/>
            <a:ext cx="4320000" cy="13780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0CA0AE-525C-F944-9590-277C40EB4E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8506" y="1243666"/>
            <a:ext cx="5050630" cy="286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5108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6" name="Picture 4" descr="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686" y="2099124"/>
            <a:ext cx="4654749" cy="3218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Router</a:t>
            </a:r>
          </a:p>
        </p:txBody>
      </p:sp>
      <p:pic>
        <p:nvPicPr>
          <p:cNvPr id="28675" name="Content Placeholder 5" descr="1921-lg-photo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651867" y="824357"/>
            <a:ext cx="4374604" cy="146717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373D9C-FC95-8E4B-88BD-1F0A8B4BB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47" y="5614334"/>
            <a:ext cx="5557851" cy="1141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CBA897-1239-1A4C-A4DF-2EF468142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7554" y="2315470"/>
            <a:ext cx="3432008" cy="3218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196C53-20DB-8344-BFCB-59E1300FD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7628" y="5614334"/>
            <a:ext cx="3132411" cy="10738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5DAA46-C59F-2B44-B12D-E172003DC4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2997" y="932330"/>
            <a:ext cx="3030656" cy="588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94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Media Jaringan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2805" t="20469" r="9599" b="21453"/>
          <a:stretch/>
        </p:blipFill>
        <p:spPr>
          <a:xfrm>
            <a:off x="3048000" y="1960546"/>
            <a:ext cx="6432376" cy="441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6055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159FA-D69F-D548-AFCF-E3E55A362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</a:t>
            </a:r>
            <a:r>
              <a:rPr lang="id-ID" dirty="0" err="1"/>
              <a:t>ipe</a:t>
            </a:r>
            <a:r>
              <a:rPr lang="id-ID" dirty="0"/>
              <a:t> </a:t>
            </a:r>
            <a:r>
              <a:rPr lang="id-ID" dirty="0" err="1"/>
              <a:t>K</a:t>
            </a:r>
            <a:r>
              <a:rPr lang="en-US" dirty="0"/>
              <a:t>a</a:t>
            </a:r>
            <a:r>
              <a:rPr lang="id-ID" dirty="0"/>
              <a:t>bel</a:t>
            </a:r>
            <a:r>
              <a:rPr lang="en-US" dirty="0"/>
              <a:t> </a:t>
            </a:r>
            <a:r>
              <a:rPr lang="id-ID" dirty="0"/>
              <a:t>dan </a:t>
            </a:r>
            <a:r>
              <a:rPr lang="id-ID" dirty="0" err="1"/>
              <a:t>K</a:t>
            </a:r>
            <a:r>
              <a:rPr lang="en-US" dirty="0"/>
              <a:t>one</a:t>
            </a:r>
            <a:r>
              <a:rPr lang="id-ID" dirty="0" err="1"/>
              <a:t>k</a:t>
            </a:r>
            <a:r>
              <a:rPr lang="en-US" dirty="0"/>
              <a:t>tor </a:t>
            </a:r>
            <a:r>
              <a:rPr lang="id-ID" dirty="0"/>
              <a:t>yang digunakan dalam Jaringan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71487-B0CE-214C-BC75-D85C4155B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Berikut ini beberapa tipe kabel yang sering digunakan dalam jaringan: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4" descr="4">
            <a:extLst>
              <a:ext uri="{FF2B5EF4-FFF2-40B4-BE49-F238E27FC236}">
                <a16:creationId xmlns:a16="http://schemas.microsoft.com/office/drawing/2014/main" id="{48CAD289-96A6-C148-AFAA-3C006605C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1928" y="2942132"/>
            <a:ext cx="8435083" cy="2566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59014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88376-DF3E-FA48-8DE7-A7D0550F7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id-ID" dirty="0"/>
              <a:t>Struktur Jaringan Komputer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0C46C-5D5F-9C48-9930-E00CCAC26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400" dirty="0" err="1"/>
              <a:t>End</a:t>
            </a:r>
            <a:r>
              <a:rPr lang="id-ID" sz="1400" dirty="0"/>
              <a:t> </a:t>
            </a:r>
            <a:r>
              <a:rPr lang="id-ID" sz="1400" dirty="0" err="1"/>
              <a:t>device</a:t>
            </a:r>
            <a:endParaRPr lang="id-ID" sz="1400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id-ID" sz="1400" dirty="0" err="1"/>
              <a:t>Computers</a:t>
            </a:r>
            <a:r>
              <a:rPr lang="id-ID" sz="1400" dirty="0"/>
              <a:t> (</a:t>
            </a:r>
            <a:r>
              <a:rPr lang="id-ID" sz="1400" dirty="0" err="1"/>
              <a:t>work</a:t>
            </a:r>
            <a:r>
              <a:rPr lang="id-ID" sz="1400" dirty="0"/>
              <a:t> </a:t>
            </a:r>
            <a:r>
              <a:rPr lang="id-ID" sz="1400" dirty="0" err="1"/>
              <a:t>stations</a:t>
            </a:r>
            <a:r>
              <a:rPr lang="id-ID" sz="1400" dirty="0"/>
              <a:t>, </a:t>
            </a:r>
            <a:r>
              <a:rPr lang="id-ID" sz="1400" dirty="0" err="1"/>
              <a:t>laptops</a:t>
            </a:r>
            <a:r>
              <a:rPr lang="id-ID" sz="1400" dirty="0"/>
              <a:t>, </a:t>
            </a:r>
            <a:r>
              <a:rPr lang="id-ID" sz="1400" dirty="0" err="1"/>
              <a:t>file</a:t>
            </a:r>
            <a:r>
              <a:rPr lang="id-ID" sz="1400" dirty="0"/>
              <a:t> </a:t>
            </a:r>
            <a:r>
              <a:rPr lang="id-ID" sz="1400" dirty="0" err="1"/>
              <a:t>servers</a:t>
            </a:r>
            <a:r>
              <a:rPr lang="id-ID" sz="1400" dirty="0"/>
              <a:t>, web </a:t>
            </a:r>
            <a:r>
              <a:rPr lang="id-ID" sz="1400" dirty="0" err="1"/>
              <a:t>servers</a:t>
            </a:r>
            <a:r>
              <a:rPr lang="id-ID" sz="1400" dirty="0"/>
              <a:t>), Network </a:t>
            </a:r>
            <a:r>
              <a:rPr lang="id-ID" sz="1400" dirty="0" err="1"/>
              <a:t>printers,VoIP</a:t>
            </a:r>
            <a:r>
              <a:rPr lang="id-ID" sz="1400" dirty="0"/>
              <a:t> </a:t>
            </a:r>
            <a:r>
              <a:rPr lang="id-ID" sz="1400" dirty="0" err="1"/>
              <a:t>phones</a:t>
            </a:r>
            <a:r>
              <a:rPr lang="id-ID" sz="1400" dirty="0"/>
              <a:t>, </a:t>
            </a:r>
            <a:r>
              <a:rPr lang="id-ID" sz="1400" dirty="0" err="1"/>
              <a:t>Security</a:t>
            </a:r>
            <a:r>
              <a:rPr lang="id-ID" sz="1400" dirty="0"/>
              <a:t> </a:t>
            </a:r>
            <a:r>
              <a:rPr lang="id-ID" sz="1400" dirty="0" err="1"/>
              <a:t>cameras</a:t>
            </a:r>
            <a:r>
              <a:rPr lang="id-ID" sz="1400" dirty="0"/>
              <a:t>, Mobile </a:t>
            </a:r>
            <a:r>
              <a:rPr lang="id-ID" sz="1400" dirty="0" err="1"/>
              <a:t>handheld</a:t>
            </a:r>
            <a:r>
              <a:rPr lang="id-ID" sz="1400" dirty="0"/>
              <a:t> </a:t>
            </a:r>
            <a:r>
              <a:rPr lang="id-ID" sz="1400" dirty="0" err="1"/>
              <a:t>devices</a:t>
            </a:r>
            <a:r>
              <a:rPr lang="id-ID" sz="1400" dirty="0"/>
              <a:t> (</a:t>
            </a:r>
            <a:r>
              <a:rPr lang="id-ID" sz="1400" dirty="0" err="1"/>
              <a:t>such</a:t>
            </a:r>
            <a:r>
              <a:rPr lang="id-ID" sz="1400" dirty="0"/>
              <a:t> as </a:t>
            </a:r>
            <a:r>
              <a:rPr lang="id-ID" sz="1400" dirty="0" err="1"/>
              <a:t>wireless</a:t>
            </a:r>
            <a:r>
              <a:rPr lang="id-ID" sz="1400" dirty="0"/>
              <a:t> </a:t>
            </a:r>
            <a:r>
              <a:rPr lang="id-ID" sz="1400" dirty="0" err="1"/>
              <a:t>barcode</a:t>
            </a:r>
            <a:r>
              <a:rPr lang="id-ID" sz="1400" dirty="0"/>
              <a:t> </a:t>
            </a:r>
            <a:r>
              <a:rPr lang="id-ID" sz="1400" dirty="0" err="1"/>
              <a:t>scanners</a:t>
            </a:r>
            <a:r>
              <a:rPr lang="id-ID" sz="1400" dirty="0"/>
              <a:t>, </a:t>
            </a:r>
            <a:r>
              <a:rPr lang="id-ID" sz="1400" dirty="0" err="1"/>
              <a:t>PDAs</a:t>
            </a:r>
            <a:r>
              <a:rPr lang="id-ID" sz="1400" dirty="0"/>
              <a:t>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400" dirty="0" err="1"/>
              <a:t>Intermediary</a:t>
            </a:r>
            <a:r>
              <a:rPr lang="id-ID" sz="1400" dirty="0"/>
              <a:t> </a:t>
            </a:r>
            <a:r>
              <a:rPr lang="id-ID" sz="1400" dirty="0" err="1"/>
              <a:t>devices</a:t>
            </a:r>
            <a:endParaRPr lang="id-ID" sz="1400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Network Access Devices (Hubs, switches, and wireless access points)</a:t>
            </a:r>
            <a:r>
              <a:rPr lang="id-ID" sz="1400" dirty="0"/>
              <a:t>, </a:t>
            </a:r>
            <a:r>
              <a:rPr lang="en-US" sz="1400" dirty="0"/>
              <a:t>Internetworking Devices (routers)</a:t>
            </a:r>
            <a:r>
              <a:rPr lang="id-ID" sz="1400" dirty="0"/>
              <a:t>, </a:t>
            </a:r>
            <a:r>
              <a:rPr lang="en-US" sz="1400" dirty="0"/>
              <a:t>Communication Servers and Modems</a:t>
            </a:r>
            <a:r>
              <a:rPr lang="id-ID" sz="1400" dirty="0"/>
              <a:t>, </a:t>
            </a:r>
            <a:r>
              <a:rPr lang="en-US" sz="1400" dirty="0"/>
              <a:t>Security Devices (firewalls)</a:t>
            </a:r>
            <a:endParaRPr lang="id-ID" sz="1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400" dirty="0"/>
              <a:t>Medium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400" dirty="0"/>
              <a:t>Services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9CB970F-E022-3A4F-A565-2FF005310C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912" t="20469" r="9599" b="31297"/>
          <a:stretch/>
        </p:blipFill>
        <p:spPr>
          <a:xfrm>
            <a:off x="5405862" y="1670895"/>
            <a:ext cx="6019331" cy="351296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620832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2805" t="20469" r="10153" b="20469"/>
          <a:stretch/>
        </p:blipFill>
        <p:spPr>
          <a:xfrm>
            <a:off x="2952383" y="2052917"/>
            <a:ext cx="6287233" cy="44380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Straight, Cross, Rollover Kabel</a:t>
            </a:r>
          </a:p>
        </p:txBody>
      </p:sp>
    </p:spTree>
    <p:extLst>
      <p:ext uri="{BB962C8B-B14F-4D97-AF65-F5344CB8AC3E}">
        <p14:creationId xmlns:p14="http://schemas.microsoft.com/office/powerpoint/2010/main" val="42319549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d-ID" sz="2800" dirty="0"/>
              <a:t>Instalasi Kabel Unshielded Twisted Pair (UTP)</a:t>
            </a:r>
            <a:endParaRPr lang="en-US" sz="2800" dirty="0"/>
          </a:p>
        </p:txBody>
      </p:sp>
      <p:pic>
        <p:nvPicPr>
          <p:cNvPr id="9220" name="Picture 4" descr="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44914" y="1896590"/>
            <a:ext cx="7931389" cy="2399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5" descr="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56229" y="4417541"/>
            <a:ext cx="7814150" cy="233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506350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d-ID" sz="2800" dirty="0"/>
              <a:t>Instalasi Kabel Unshielded Twisted Pair (UTP) lanjut</a:t>
            </a:r>
            <a:endParaRPr lang="en-US" sz="2800" dirty="0"/>
          </a:p>
        </p:txBody>
      </p:sp>
      <p:pic>
        <p:nvPicPr>
          <p:cNvPr id="10244" name="Picture 4" descr="4"/>
          <p:cNvPicPr>
            <a:picLocks noChangeAspect="1" noChangeArrowheads="1"/>
          </p:cNvPicPr>
          <p:nvPr/>
        </p:nvPicPr>
        <p:blipFill rotWithShape="1">
          <a:blip r:embed="rId3" cstate="print"/>
          <a:srcRect b="41885"/>
          <a:stretch/>
        </p:blipFill>
        <p:spPr bwMode="auto">
          <a:xfrm>
            <a:off x="3062514" y="2052917"/>
            <a:ext cx="5124689" cy="2015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http://www.colourbox.com/preview/3226512-706369-crimping-tool-with-rj45-jack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082" y="4253967"/>
            <a:ext cx="3475856" cy="231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4273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Coaxial Cable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0229" y="5290637"/>
            <a:ext cx="8153400" cy="93801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Coax </a:t>
            </a:r>
            <a:r>
              <a:rPr lang="id-ID" dirty="0"/>
              <a:t>kabel digunakan untuk menghubungkan </a:t>
            </a:r>
            <a:r>
              <a:rPr lang="id-ID" dirty="0">
                <a:solidFill>
                  <a:srgbClr val="FF0000"/>
                </a:solidFill>
              </a:rPr>
              <a:t>antena</a:t>
            </a:r>
            <a:r>
              <a:rPr lang="id-ID" dirty="0"/>
              <a:t> ke </a:t>
            </a:r>
            <a:r>
              <a:rPr lang="id-ID" dirty="0">
                <a:solidFill>
                  <a:srgbClr val="FF0000"/>
                </a:solidFill>
              </a:rPr>
              <a:t>perangkat wireless </a:t>
            </a:r>
            <a:r>
              <a:rPr lang="id-ID" dirty="0"/>
              <a:t>dan mampu menghantarkan gelombang </a:t>
            </a:r>
            <a:r>
              <a:rPr lang="en-US" i="1" dirty="0">
                <a:solidFill>
                  <a:srgbClr val="FF0000"/>
                </a:solidFill>
              </a:rPr>
              <a:t>radio frequency </a:t>
            </a:r>
            <a:r>
              <a:rPr lang="en-US" dirty="0">
                <a:solidFill>
                  <a:srgbClr val="FF0000"/>
                </a:solidFill>
              </a:rPr>
              <a:t>(RF)</a:t>
            </a:r>
            <a:r>
              <a:rPr lang="id-ID" dirty="0"/>
              <a:t>.</a:t>
            </a:r>
          </a:p>
          <a:p>
            <a:pPr lvl="1"/>
            <a:r>
              <a:rPr lang="id-ID" dirty="0">
                <a:solidFill>
                  <a:srgbClr val="0070C0"/>
                </a:solidFill>
              </a:rPr>
              <a:t>Contoh: tradisional kabel televisi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3912" t="20469" r="9599" b="28344"/>
          <a:stretch/>
        </p:blipFill>
        <p:spPr>
          <a:xfrm>
            <a:off x="3227967" y="1789167"/>
            <a:ext cx="5297924" cy="327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02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Shielded Twisted Pair (STP)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72065" y="2132856"/>
            <a:ext cx="3647801" cy="3637384"/>
          </a:xfrm>
        </p:spPr>
        <p:txBody>
          <a:bodyPr/>
          <a:lstStyle/>
          <a:p>
            <a:r>
              <a:rPr lang="en-US" sz="2000" dirty="0"/>
              <a:t>STP </a:t>
            </a:r>
            <a:r>
              <a:rPr lang="id-ID" sz="2000" dirty="0"/>
              <a:t>memberikan </a:t>
            </a:r>
            <a:r>
              <a:rPr lang="en-US" sz="2000" i="1" dirty="0">
                <a:solidFill>
                  <a:srgbClr val="FF0000"/>
                </a:solidFill>
              </a:rPr>
              <a:t>noise protection</a:t>
            </a:r>
            <a:r>
              <a:rPr lang="en-US" sz="2000" dirty="0"/>
              <a:t> </a:t>
            </a:r>
            <a:r>
              <a:rPr lang="id-ID" sz="2000" dirty="0"/>
              <a:t>dibandingkan</a:t>
            </a:r>
            <a:r>
              <a:rPr lang="en-US" sz="2000" dirty="0"/>
              <a:t> UTP</a:t>
            </a:r>
            <a:endParaRPr lang="id-ID" sz="2000" dirty="0"/>
          </a:p>
          <a:p>
            <a:r>
              <a:rPr lang="id-ID" sz="2000" dirty="0">
                <a:solidFill>
                  <a:srgbClr val="FF0000"/>
                </a:solidFill>
              </a:rPr>
              <a:t>Harga</a:t>
            </a:r>
            <a:r>
              <a:rPr lang="id-ID" sz="2000" dirty="0"/>
              <a:t> yang lebih </a:t>
            </a:r>
            <a:r>
              <a:rPr lang="id-ID" sz="2000" dirty="0">
                <a:solidFill>
                  <a:srgbClr val="FF0000"/>
                </a:solidFill>
              </a:rPr>
              <a:t>tinggi</a:t>
            </a:r>
            <a:r>
              <a:rPr lang="id-ID" sz="2000" dirty="0"/>
              <a:t> dibandingkan UTP</a:t>
            </a:r>
          </a:p>
          <a:p>
            <a:r>
              <a:rPr lang="id-ID" sz="2000" dirty="0"/>
              <a:t>Digunakan dalam instalasi</a:t>
            </a:r>
            <a:r>
              <a:rPr lang="en-US" sz="2000" dirty="0"/>
              <a:t> </a:t>
            </a:r>
            <a:r>
              <a:rPr lang="id-ID" sz="2000" dirty="0"/>
              <a:t>jaringan </a:t>
            </a:r>
            <a:r>
              <a:rPr lang="en-US" sz="2000" dirty="0">
                <a:solidFill>
                  <a:srgbClr val="FF0000"/>
                </a:solidFill>
              </a:rPr>
              <a:t>Token Ring</a:t>
            </a:r>
            <a:r>
              <a:rPr lang="id-ID" sz="2000" dirty="0"/>
              <a:t>.</a:t>
            </a:r>
          </a:p>
          <a:p>
            <a:r>
              <a:rPr lang="en-US" sz="2000" i="1" dirty="0">
                <a:solidFill>
                  <a:srgbClr val="FF0000"/>
                </a:solidFill>
              </a:rPr>
              <a:t>10 GB standard </a:t>
            </a:r>
            <a:r>
              <a:rPr lang="en-US" sz="2000" i="1" dirty="0"/>
              <a:t>for Ethernet</a:t>
            </a:r>
            <a:r>
              <a:rPr lang="en-US" sz="2000" dirty="0"/>
              <a:t> </a:t>
            </a:r>
            <a:r>
              <a:rPr lang="id-ID" sz="2000" dirty="0"/>
              <a:t>akan menggunakan STP kabel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3874" t="32281" r="22328" b="30313"/>
          <a:stretch/>
        </p:blipFill>
        <p:spPr>
          <a:xfrm>
            <a:off x="1572599" y="2123197"/>
            <a:ext cx="4523401" cy="399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70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Fiber Optik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2252" t="20469" r="9599" b="53938"/>
          <a:stretch/>
        </p:blipFill>
        <p:spPr>
          <a:xfrm>
            <a:off x="1859050" y="2215166"/>
            <a:ext cx="6372270" cy="1904357"/>
          </a:xfrm>
          <a:prstGeom prst="rect">
            <a:avLst/>
          </a:prstGeom>
        </p:spPr>
      </p:pic>
      <p:pic>
        <p:nvPicPr>
          <p:cNvPr id="2050" name="Picture 2" descr="http://t2.gstatic.com/images?q=tbn:ANd9GcSSm3b1_bNYvGllwOSTAj4MLkdDr7HrHw7WGpXIQVk37SF6Pyy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536" y="1433681"/>
            <a:ext cx="1964060" cy="165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5470" t="45948" r="22946" b="30427"/>
          <a:stretch/>
        </p:blipFill>
        <p:spPr>
          <a:xfrm>
            <a:off x="5211312" y="4767411"/>
            <a:ext cx="2808312" cy="1728192"/>
          </a:xfrm>
          <a:prstGeom prst="rect">
            <a:avLst/>
          </a:prstGeom>
        </p:spPr>
      </p:pic>
      <p:pic>
        <p:nvPicPr>
          <p:cNvPr id="2052" name="Picture 4" descr="http://www.suarasurabaya.net/_watermark/createimage_medium.php?d=kk&amp;c=berita&amp;b=201210&amp;a=111225&amp;angka=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536" y="3710989"/>
            <a:ext cx="2030518" cy="270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regionaltimur.com/wp-content/uploads/2012/06/Fiber-optic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050" y="4398729"/>
            <a:ext cx="3029425" cy="2019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940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d-ID" sz="2800" dirty="0"/>
              <a:t>Tipe Fiber Optik</a:t>
            </a:r>
            <a:endParaRPr lang="en-US" sz="2800" dirty="0"/>
          </a:p>
        </p:txBody>
      </p:sp>
      <p:pic>
        <p:nvPicPr>
          <p:cNvPr id="8196" name="Picture 4" descr="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4558" y="2052917"/>
            <a:ext cx="7471819" cy="4185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23850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d-ID" sz="2800" dirty="0"/>
              <a:t>Kabel Tester (Pengujian)</a:t>
            </a:r>
            <a:endParaRPr lang="en-US" sz="2800" dirty="0"/>
          </a:p>
        </p:txBody>
      </p:sp>
      <p:pic>
        <p:nvPicPr>
          <p:cNvPr id="12292" name="Picture 4" descr="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1264" y="2649538"/>
            <a:ext cx="7731125" cy="276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727710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Media </a:t>
            </a:r>
            <a:r>
              <a:rPr lang="en-US" dirty="0"/>
              <a:t>Wireless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41698" t="24406" r="9046" b="21454"/>
          <a:stretch/>
        </p:blipFill>
        <p:spPr>
          <a:xfrm>
            <a:off x="1700010" y="2052917"/>
            <a:ext cx="6917565" cy="427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6930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Gangguan Media Transmisi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2252" t="20469" r="10153" b="21453"/>
          <a:stretch/>
        </p:blipFill>
        <p:spPr>
          <a:xfrm>
            <a:off x="1837647" y="1965985"/>
            <a:ext cx="6031345" cy="413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001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72898-636A-C540-99DB-CFE123370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altLang="en-US" dirty="0"/>
              <a:t>End Devices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ED8D0-7A5D-2A46-91A3-37CE87D1E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pPr marL="0" lvl="1" indent="0">
              <a:spcBef>
                <a:spcPts val="800"/>
              </a:spcBef>
              <a:spcAft>
                <a:spcPts val="800"/>
              </a:spcAft>
              <a:buSzPct val="90000"/>
              <a:buNone/>
            </a:pPr>
            <a:r>
              <a:rPr lang="id-ID" altLang="en-US" i="1" dirty="0" err="1"/>
              <a:t>End</a:t>
            </a:r>
            <a:r>
              <a:rPr lang="id-ID" altLang="en-US" i="1" dirty="0"/>
              <a:t> </a:t>
            </a:r>
            <a:r>
              <a:rPr lang="id-ID" altLang="en-US" i="1" dirty="0" err="1"/>
              <a:t>Devices</a:t>
            </a:r>
            <a:r>
              <a:rPr lang="id-ID" altLang="en-US" i="1" dirty="0"/>
              <a:t> </a:t>
            </a:r>
            <a:r>
              <a:rPr lang="en-US" altLang="en-US" dirty="0" err="1"/>
              <a:t>adalah</a:t>
            </a:r>
            <a:r>
              <a:rPr lang="en-US" altLang="en-US" dirty="0"/>
              <a:t> </a:t>
            </a:r>
            <a:r>
              <a:rPr lang="en-US" altLang="en-US" dirty="0" err="1"/>
              <a:t>tempat</a:t>
            </a:r>
            <a:r>
              <a:rPr lang="en-US" altLang="en-US" dirty="0"/>
              <a:t> </a:t>
            </a:r>
            <a:r>
              <a:rPr lang="en-US" altLang="en-US" dirty="0" err="1"/>
              <a:t>pesan</a:t>
            </a:r>
            <a:r>
              <a:rPr lang="en-US" altLang="en-US" dirty="0"/>
              <a:t> </a:t>
            </a:r>
            <a:r>
              <a:rPr lang="en-US" altLang="en-US" dirty="0" err="1"/>
              <a:t>berasal</a:t>
            </a:r>
            <a:r>
              <a:rPr lang="en-US" altLang="en-US" dirty="0"/>
              <a:t> </a:t>
            </a:r>
            <a:r>
              <a:rPr lang="en-US" altLang="en-US" dirty="0" err="1"/>
              <a:t>atau</a:t>
            </a:r>
            <a:r>
              <a:rPr lang="en-US" altLang="en-US" dirty="0"/>
              <a:t> </a:t>
            </a:r>
            <a:r>
              <a:rPr lang="en-US" altLang="en-US" dirty="0" err="1"/>
              <a:t>tempat</a:t>
            </a:r>
            <a:r>
              <a:rPr lang="en-US" altLang="en-US" dirty="0"/>
              <a:t> </a:t>
            </a:r>
            <a:r>
              <a:rPr lang="en-US" altLang="en-US" dirty="0" err="1"/>
              <a:t>pesan</a:t>
            </a:r>
            <a:r>
              <a:rPr lang="en-US" altLang="en-US" dirty="0"/>
              <a:t> </a:t>
            </a:r>
            <a:r>
              <a:rPr lang="en-US" altLang="en-US" dirty="0" err="1"/>
              <a:t>itu</a:t>
            </a:r>
            <a:r>
              <a:rPr lang="en-US" altLang="en-US" dirty="0"/>
              <a:t> </a:t>
            </a:r>
            <a:r>
              <a:rPr lang="en-US" altLang="en-US" dirty="0" err="1"/>
              <a:t>diterima</a:t>
            </a:r>
            <a:r>
              <a:rPr lang="en-US" altLang="en-US" dirty="0"/>
              <a:t>. Data </a:t>
            </a:r>
            <a:r>
              <a:rPr lang="en-US" altLang="en-US" dirty="0" err="1"/>
              <a:t>berasal</a:t>
            </a:r>
            <a:r>
              <a:rPr lang="en-US" altLang="en-US" dirty="0"/>
              <a:t> </a:t>
            </a:r>
            <a:r>
              <a:rPr lang="en-US" altLang="en-US" dirty="0" err="1"/>
              <a:t>dari</a:t>
            </a:r>
            <a:r>
              <a:rPr lang="en-US" altLang="en-US" dirty="0"/>
              <a:t> </a:t>
            </a:r>
            <a:r>
              <a:rPr lang="en-US" altLang="en-US" dirty="0" err="1"/>
              <a:t>perangkat</a:t>
            </a:r>
            <a:r>
              <a:rPr lang="en-US" altLang="en-US" dirty="0"/>
              <a:t> </a:t>
            </a:r>
            <a:r>
              <a:rPr lang="en-US" altLang="en-US" dirty="0" err="1"/>
              <a:t>akhir</a:t>
            </a:r>
            <a:r>
              <a:rPr lang="en-US" altLang="en-US" dirty="0"/>
              <a:t>, </a:t>
            </a:r>
            <a:r>
              <a:rPr lang="en-US" altLang="en-US" dirty="0" err="1"/>
              <a:t>mengalir</a:t>
            </a:r>
            <a:r>
              <a:rPr lang="en-US" altLang="en-US" dirty="0"/>
              <a:t> </a:t>
            </a:r>
            <a:r>
              <a:rPr lang="en-US" altLang="en-US" dirty="0" err="1"/>
              <a:t>melalui</a:t>
            </a:r>
            <a:r>
              <a:rPr lang="en-US" altLang="en-US" dirty="0"/>
              <a:t> </a:t>
            </a:r>
            <a:r>
              <a:rPr lang="en-US" altLang="en-US" dirty="0" err="1"/>
              <a:t>jaringan</a:t>
            </a:r>
            <a:r>
              <a:rPr lang="en-US" altLang="en-US" dirty="0"/>
              <a:t>, dan </a:t>
            </a:r>
            <a:r>
              <a:rPr lang="en-US" altLang="en-US" dirty="0" err="1"/>
              <a:t>tiba</a:t>
            </a:r>
            <a:r>
              <a:rPr lang="en-US" altLang="en-US" dirty="0"/>
              <a:t> di </a:t>
            </a:r>
            <a:r>
              <a:rPr lang="en-US" altLang="en-US" dirty="0" err="1"/>
              <a:t>perangkat</a:t>
            </a:r>
            <a:r>
              <a:rPr lang="en-US" altLang="en-US" dirty="0"/>
              <a:t> </a:t>
            </a:r>
            <a:r>
              <a:rPr lang="en-US" altLang="en-US" dirty="0" err="1"/>
              <a:t>akhir</a:t>
            </a:r>
            <a:r>
              <a:rPr lang="en-US" altLang="en-US" dirty="0"/>
              <a:t>.</a:t>
            </a:r>
            <a:endParaRPr lang="en-US" sz="20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6D0C541-DE78-4440-9C8C-2AC8EC647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5862" y="1809682"/>
            <a:ext cx="6019331" cy="32353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33842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d-ID" dirty="0"/>
              <a:t>Pengamanan Membangun Jaringan</a:t>
            </a:r>
            <a:endParaRPr lang="en-US" dirty="0"/>
          </a:p>
        </p:txBody>
      </p:sp>
      <p:pic>
        <p:nvPicPr>
          <p:cNvPr id="11268" name="Picture 4" descr="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32309" y="2052917"/>
            <a:ext cx="5976938" cy="452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209964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Pengamanan Membangun Jaringan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5573" t="22438" r="14580" b="21453"/>
          <a:stretch/>
        </p:blipFill>
        <p:spPr>
          <a:xfrm>
            <a:off x="2726783" y="2052917"/>
            <a:ext cx="5734635" cy="453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5405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E2F2CD6-2C01-4AC9-9130-69C04E3E5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6553" y="2396649"/>
            <a:ext cx="4823010" cy="1438761"/>
          </a:xfrm>
        </p:spPr>
        <p:txBody>
          <a:bodyPr>
            <a:normAutofit/>
          </a:bodyPr>
          <a:lstStyle/>
          <a:p>
            <a:r>
              <a:rPr lang="en-US" sz="8000" b="1" dirty="0"/>
              <a:t>THANKS</a:t>
            </a:r>
            <a:endParaRPr lang="en-ID" sz="8000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F7990F-2737-4CCA-ADFB-79165273C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8953" y="3742841"/>
            <a:ext cx="4310155" cy="1031408"/>
          </a:xfrm>
        </p:spPr>
        <p:txBody>
          <a:bodyPr/>
          <a:lstStyle/>
          <a:p>
            <a:r>
              <a:rPr lang="en-US" dirty="0"/>
              <a:t>ANY QUESTIONS?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EEB012-EE7B-4786-A65B-FDDC0C5766B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767" y="2543174"/>
            <a:ext cx="1388786" cy="143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28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BD905-3DE5-3D48-B4DA-AAF04B06E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Host Roles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6BAB2-1664-424B-A86C-077BC2FEB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929" y="2240897"/>
            <a:ext cx="3956998" cy="3969403"/>
          </a:xfrm>
        </p:spPr>
        <p:txBody>
          <a:bodyPr>
            <a:normAutofit fontScale="92500" lnSpcReduction="20000"/>
          </a:bodyPr>
          <a:lstStyle/>
          <a:p>
            <a:r>
              <a:rPr lang="id-ID" dirty="0"/>
              <a:t>Setiap komputer di jaringan disebut </a:t>
            </a:r>
            <a:r>
              <a:rPr lang="id-ID" dirty="0" err="1"/>
              <a:t>host</a:t>
            </a:r>
            <a:r>
              <a:rPr lang="id-ID" dirty="0"/>
              <a:t> atau</a:t>
            </a:r>
            <a:r>
              <a:rPr lang="id-ID" altLang="en-US" i="1" dirty="0"/>
              <a:t> </a:t>
            </a:r>
            <a:r>
              <a:rPr lang="id-ID" altLang="en-US" i="1" dirty="0" err="1"/>
              <a:t>End</a:t>
            </a:r>
            <a:r>
              <a:rPr lang="id-ID" altLang="en-US" i="1" dirty="0"/>
              <a:t> </a:t>
            </a:r>
            <a:r>
              <a:rPr lang="id-ID" altLang="en-US" i="1" dirty="0" err="1"/>
              <a:t>Devices</a:t>
            </a:r>
            <a:r>
              <a:rPr lang="id-ID" altLang="en-US" i="1" dirty="0"/>
              <a:t> </a:t>
            </a:r>
          </a:p>
          <a:p>
            <a:r>
              <a:rPr lang="id-ID" dirty="0"/>
              <a:t>Server adalah komputer yang menyediakan informasi ke perangkat akhir: </a:t>
            </a:r>
          </a:p>
          <a:p>
            <a:pPr lvl="1"/>
            <a:r>
              <a:rPr lang="id-ID" dirty="0"/>
              <a:t>server email </a:t>
            </a:r>
          </a:p>
          <a:p>
            <a:pPr lvl="1"/>
            <a:r>
              <a:rPr lang="id-ID" dirty="0"/>
              <a:t>server web </a:t>
            </a:r>
          </a:p>
          <a:p>
            <a:pPr lvl="1"/>
            <a:r>
              <a:rPr lang="id-ID" dirty="0"/>
              <a:t>server </a:t>
            </a:r>
            <a:r>
              <a:rPr lang="id-ID" dirty="0" err="1"/>
              <a:t>file</a:t>
            </a:r>
            <a:r>
              <a:rPr lang="id-ID" dirty="0"/>
              <a:t> </a:t>
            </a:r>
          </a:p>
          <a:p>
            <a:r>
              <a:rPr lang="id-ID" dirty="0"/>
              <a:t>Klien adalah komputer yang mengirim permintaan ke server untuk mengambil informasi: </a:t>
            </a:r>
          </a:p>
          <a:p>
            <a:pPr lvl="1"/>
            <a:r>
              <a:rPr lang="id-ID" dirty="0"/>
              <a:t>halaman web dari server web </a:t>
            </a:r>
          </a:p>
          <a:p>
            <a:pPr lvl="1"/>
            <a:r>
              <a:rPr lang="id-ID" dirty="0"/>
              <a:t>email dari server email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BBEB20-8D31-9E49-9837-CC34AC063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927" y="1204826"/>
            <a:ext cx="6240208" cy="1416911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C5A5E8D-6F1A-2046-B32F-13607EC50173}"/>
              </a:ext>
            </a:extLst>
          </p:cNvPr>
          <p:cNvGraphicFramePr>
            <a:graphicFrameLocks noGrp="1"/>
          </p:cNvGraphicFramePr>
          <p:nvPr/>
        </p:nvGraphicFramePr>
        <p:xfrm>
          <a:off x="5613909" y="2857458"/>
          <a:ext cx="6125226" cy="3024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90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7903">
                <a:tc>
                  <a:txBody>
                    <a:bodyPr/>
                    <a:lstStyle/>
                    <a:p>
                      <a:r>
                        <a:rPr lang="en-US" sz="2000" dirty="0"/>
                        <a:t>Server Type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Description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8129">
                <a:tc>
                  <a:txBody>
                    <a:bodyPr/>
                    <a:lstStyle/>
                    <a:p>
                      <a:r>
                        <a:rPr lang="en-US" sz="2000" dirty="0"/>
                        <a:t>Email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Email server runs email server software. 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Clients use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client software to access email.</a:t>
                      </a:r>
                      <a:endParaRPr lang="en-US" sz="20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609">
                <a:tc>
                  <a:txBody>
                    <a:bodyPr/>
                    <a:lstStyle/>
                    <a:p>
                      <a:r>
                        <a:rPr lang="en-US" sz="2000" dirty="0"/>
                        <a:t>Web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 server runs web server software. 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Clients use browser software to access web pages.</a:t>
                      </a:r>
                      <a:endParaRPr lang="en-US" sz="20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7762">
                <a:tc>
                  <a:txBody>
                    <a:bodyPr/>
                    <a:lstStyle/>
                    <a:p>
                      <a:r>
                        <a:rPr lang="en-US" sz="2000" dirty="0"/>
                        <a:t>File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 server stores corporate and user files.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client devices access these files.</a:t>
                      </a:r>
                      <a:endParaRPr lang="en-US" sz="20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9889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0BCC4-5D69-8842-AB47-DA4C0BDE8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Intermediary Network Devices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104E5-EC92-FD47-9704-5C1E8746D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000" i="1" dirty="0" err="1"/>
              <a:t>Intermediary</a:t>
            </a:r>
            <a:r>
              <a:rPr lang="id-ID" sz="2000" i="1" dirty="0"/>
              <a:t> Network </a:t>
            </a:r>
            <a:r>
              <a:rPr lang="id-ID" sz="2000" i="1" dirty="0" err="1"/>
              <a:t>Devices</a:t>
            </a:r>
            <a:r>
              <a:rPr lang="id-ID" sz="2000" i="1" dirty="0"/>
              <a:t> </a:t>
            </a:r>
            <a:r>
              <a:rPr lang="id-ID" sz="2000" dirty="0"/>
              <a:t>menghubungkan perangkat akhir. Contohnya termasuk sakelar, titik akses nirkabel, </a:t>
            </a:r>
            <a:r>
              <a:rPr lang="id-ID" sz="2000" dirty="0" err="1"/>
              <a:t>router</a:t>
            </a:r>
            <a:r>
              <a:rPr lang="id-ID" sz="2000" dirty="0"/>
              <a:t>, dan </a:t>
            </a:r>
            <a:r>
              <a:rPr lang="id-ID" sz="2000" dirty="0" err="1"/>
              <a:t>firewall</a:t>
            </a:r>
            <a:r>
              <a:rPr lang="id-ID" sz="2000" dirty="0"/>
              <a:t>.</a:t>
            </a:r>
          </a:p>
          <a:p>
            <a:r>
              <a:rPr lang="id-ID" sz="2000" dirty="0"/>
              <a:t>Pengelolaan data saat mengalir melalui jaringan juga merupakan peran perangkat perantara, termasuk:</a:t>
            </a:r>
          </a:p>
          <a:p>
            <a:pPr lvl="1"/>
            <a:r>
              <a:rPr lang="id-ID" sz="1800" dirty="0"/>
              <a:t>Regenerasi dan transmisi ulang sinyal data.</a:t>
            </a:r>
          </a:p>
          <a:p>
            <a:pPr lvl="1"/>
            <a:r>
              <a:rPr lang="id-ID" sz="1800" dirty="0"/>
              <a:t>Menjaga informasi tentang jalur apa saja yang ada dalam jaringan.</a:t>
            </a:r>
          </a:p>
          <a:p>
            <a:pPr lvl="1"/>
            <a:r>
              <a:rPr lang="id-ID" sz="1800" dirty="0"/>
              <a:t>Beri tahu perangkat lain tentang kesalahan dan kegagalan komunikasi.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DAA5A0-A0AE-B842-BFD5-63CFD4193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236" y="4683000"/>
            <a:ext cx="6651527" cy="186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50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5F086-73E5-464B-A4CC-6D8138BE3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Network Media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0D007-7ADF-DF4E-A074-D0717F74A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Komunikasi melintasi jaringan dilakukan melalui media yang memungkinkan pesan untuk melakukan perjalanan dari sumber ke tujuan.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39C0F39-F89E-0545-8CA2-54D0554E7962}"/>
              </a:ext>
            </a:extLst>
          </p:cNvPr>
          <p:cNvGraphicFramePr>
            <a:graphicFrameLocks noGrp="1"/>
          </p:cNvGraphicFramePr>
          <p:nvPr/>
        </p:nvGraphicFramePr>
        <p:xfrm>
          <a:off x="1541928" y="3278730"/>
          <a:ext cx="5422543" cy="2771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6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64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5619">
                <a:tc>
                  <a:txBody>
                    <a:bodyPr/>
                    <a:lstStyle/>
                    <a:p>
                      <a:r>
                        <a:rPr lang="en-US" sz="1800" dirty="0"/>
                        <a:t>Media Types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Description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728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Metal wires within cables</a:t>
                      </a:r>
                      <a:endParaRPr lang="en-US" sz="18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Uses electrical impulses</a:t>
                      </a:r>
                      <a:endParaRPr lang="en-US" sz="18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0659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Glass or plastic fibers within cables (fiber-optic cable)</a:t>
                      </a:r>
                      <a:endParaRPr lang="en-US" sz="18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Uses pulses of light.</a:t>
                      </a:r>
                      <a:endParaRPr lang="en-US" sz="18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1334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Wireless transmission</a:t>
                      </a:r>
                      <a:endParaRPr lang="en-US" sz="18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Uses modulation of specific frequencies of electromagnetic waves.</a:t>
                      </a:r>
                      <a:endParaRPr lang="en-US" sz="18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9343904-67DE-2846-B21C-AE7FCBCA0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6909" y="3140944"/>
            <a:ext cx="4419517" cy="334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71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Klasifikasi Jaringan Komputer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Berdasarkan Letak Geografisnya</a:t>
            </a:r>
          </a:p>
          <a:p>
            <a:pPr lvl="1"/>
            <a:r>
              <a:rPr lang="id-ID" dirty="0">
                <a:solidFill>
                  <a:srgbClr val="FF0000"/>
                </a:solidFill>
              </a:rPr>
              <a:t>LAN, WAN, Internet</a:t>
            </a:r>
          </a:p>
          <a:p>
            <a:r>
              <a:rPr lang="id-ID" dirty="0"/>
              <a:t>Model komunikasi</a:t>
            </a:r>
          </a:p>
          <a:p>
            <a:pPr lvl="1"/>
            <a:r>
              <a:rPr lang="id-ID" dirty="0">
                <a:solidFill>
                  <a:srgbClr val="FF0000"/>
                </a:solidFill>
              </a:rPr>
              <a:t>Client-Server, Peer to Peer (P2P)</a:t>
            </a:r>
          </a:p>
          <a:p>
            <a:r>
              <a:rPr lang="id-ID" dirty="0"/>
              <a:t>Topologi</a:t>
            </a:r>
          </a:p>
          <a:p>
            <a:pPr lvl="1"/>
            <a:r>
              <a:rPr lang="id-ID" dirty="0">
                <a:solidFill>
                  <a:srgbClr val="FF0000"/>
                </a:solidFill>
              </a:rPr>
              <a:t>Bus, Star, Ring, Mesh</a:t>
            </a:r>
          </a:p>
          <a:p>
            <a:pPr lvl="1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18533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Area Networks (LANs)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9955AF-3AA8-B14A-804E-A14DAFC2F5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252" t="20469" r="12920" b="24407"/>
          <a:stretch/>
        </p:blipFill>
        <p:spPr>
          <a:xfrm>
            <a:off x="5834130" y="2592763"/>
            <a:ext cx="5164428" cy="357046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DCACDC6-1E6C-4B4B-9BDA-5658F2F7A1E9}"/>
              </a:ext>
            </a:extLst>
          </p:cNvPr>
          <p:cNvSpPr txBox="1">
            <a:spLocks/>
          </p:cNvSpPr>
          <p:nvPr/>
        </p:nvSpPr>
        <p:spPr>
          <a:xfrm>
            <a:off x="1541928" y="2240897"/>
            <a:ext cx="9744637" cy="3969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id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D2652A5-90EF-3C49-ABBC-AD6D0D1B39B3}"/>
              </a:ext>
            </a:extLst>
          </p:cNvPr>
          <p:cNvSpPr txBox="1">
            <a:spLocks/>
          </p:cNvSpPr>
          <p:nvPr/>
        </p:nvSpPr>
        <p:spPr>
          <a:xfrm>
            <a:off x="1694329" y="2393297"/>
            <a:ext cx="3354190" cy="396940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2800" dirty="0"/>
              <a:t>Ciri-ciri infrastruktur LAN adalah:</a:t>
            </a:r>
          </a:p>
          <a:p>
            <a:pPr lvl="1"/>
            <a:r>
              <a:rPr lang="id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Sebuah jaringan komputer yang menjangkau </a:t>
            </a:r>
            <a:r>
              <a:rPr lang="id-ID" dirty="0">
                <a:solidFill>
                  <a:srgbClr val="FF0000"/>
                </a:solidFill>
              </a:rPr>
              <a:t>satu area geografis</a:t>
            </a:r>
          </a:p>
          <a:p>
            <a:pPr lvl="1"/>
            <a:r>
              <a:rPr lang="id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Menyediakan </a:t>
            </a:r>
            <a:r>
              <a:rPr lang="id-ID" dirty="0">
                <a:solidFill>
                  <a:srgbClr val="FF0000"/>
                </a:solidFill>
              </a:rPr>
              <a:t>servis dan aplikasi </a:t>
            </a:r>
            <a:r>
              <a:rPr lang="id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kepada seseorang dalam suatu struktur </a:t>
            </a:r>
            <a:r>
              <a:rPr lang="id-ID" dirty="0">
                <a:solidFill>
                  <a:srgbClr val="FF0000"/>
                </a:solidFill>
              </a:rPr>
              <a:t>organisasi yang sama</a:t>
            </a:r>
          </a:p>
          <a:p>
            <a:pPr lvl="1"/>
            <a:r>
              <a:rPr lang="id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Sebuah LAN biasanya di </a:t>
            </a:r>
            <a:r>
              <a:rPr lang="id-ID" dirty="0">
                <a:solidFill>
                  <a:srgbClr val="FF0000"/>
                </a:solidFill>
              </a:rPr>
              <a:t>administrasikan</a:t>
            </a:r>
            <a:r>
              <a:rPr lang="id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oleh </a:t>
            </a:r>
            <a:r>
              <a:rPr lang="id-ID" dirty="0">
                <a:solidFill>
                  <a:srgbClr val="FF0000"/>
                </a:solidFill>
              </a:rPr>
              <a:t>satu</a:t>
            </a:r>
            <a:r>
              <a:rPr lang="id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pengelola</a:t>
            </a:r>
          </a:p>
          <a:p>
            <a:endParaRPr lang="id-ID" sz="3200" dirty="0"/>
          </a:p>
        </p:txBody>
      </p:sp>
    </p:spTree>
    <p:extLst>
      <p:ext uri="{BB962C8B-B14F-4D97-AF65-F5344CB8AC3E}">
        <p14:creationId xmlns:p14="http://schemas.microsoft.com/office/powerpoint/2010/main" val="637384975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1367</Words>
  <Application>Microsoft Macintosh PowerPoint</Application>
  <PresentationFormat>Widescreen</PresentationFormat>
  <Paragraphs>205</Paragraphs>
  <Slides>42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Arial Black</vt:lpstr>
      <vt:lpstr>Calibri</vt:lpstr>
      <vt:lpstr>CiscoSans</vt:lpstr>
      <vt:lpstr>Signika</vt:lpstr>
      <vt:lpstr>Wingdings</vt:lpstr>
      <vt:lpstr>1_Custom Design</vt:lpstr>
      <vt:lpstr>Struktur dan Arsitektur Jaringan Komputer</vt:lpstr>
      <vt:lpstr>Topik Bahasan</vt:lpstr>
      <vt:lpstr>Struktur Jaringan Komputer </vt:lpstr>
      <vt:lpstr>End Devices</vt:lpstr>
      <vt:lpstr>Host Roles</vt:lpstr>
      <vt:lpstr>Intermediary Network Devices</vt:lpstr>
      <vt:lpstr>Network Media</vt:lpstr>
      <vt:lpstr>Klasifikasi Jaringan Komputer</vt:lpstr>
      <vt:lpstr>Local Area Networks (LANs)</vt:lpstr>
      <vt:lpstr>Wide Area Networks (WANs)</vt:lpstr>
      <vt:lpstr>Client Server Model</vt:lpstr>
      <vt:lpstr>Layanan Server</vt:lpstr>
      <vt:lpstr>Peer-to-Peer</vt:lpstr>
      <vt:lpstr>Representasi Jaringan</vt:lpstr>
      <vt:lpstr>Network Representations and Topologies Topology Diagrams</vt:lpstr>
      <vt:lpstr>Logical Topology</vt:lpstr>
      <vt:lpstr>Physical topology</vt:lpstr>
      <vt:lpstr>Network Design</vt:lpstr>
      <vt:lpstr>Hierarchical Topology</vt:lpstr>
      <vt:lpstr>Hierarchical Topology</vt:lpstr>
      <vt:lpstr>Arsitektur Jaringan</vt:lpstr>
      <vt:lpstr>Fault Tolerance</vt:lpstr>
      <vt:lpstr>Scalability</vt:lpstr>
      <vt:lpstr>Quality of Service</vt:lpstr>
      <vt:lpstr>Network Security</vt:lpstr>
      <vt:lpstr>Switch</vt:lpstr>
      <vt:lpstr>Router</vt:lpstr>
      <vt:lpstr>Media Jaringan</vt:lpstr>
      <vt:lpstr>Tipe Kabel dan Konektor yang digunakan dalam Jaringan</vt:lpstr>
      <vt:lpstr>Straight, Cross, Rollover Kabel</vt:lpstr>
      <vt:lpstr>Instalasi Kabel Unshielded Twisted Pair (UTP)</vt:lpstr>
      <vt:lpstr>Instalasi Kabel Unshielded Twisted Pair (UTP) lanjut</vt:lpstr>
      <vt:lpstr>Coaxial Cable</vt:lpstr>
      <vt:lpstr>Shielded Twisted Pair (STP)</vt:lpstr>
      <vt:lpstr>Fiber Optik</vt:lpstr>
      <vt:lpstr>Tipe Fiber Optik</vt:lpstr>
      <vt:lpstr>Kabel Tester (Pengujian)</vt:lpstr>
      <vt:lpstr>Media Wireless</vt:lpstr>
      <vt:lpstr>Gangguan Media Transmisi</vt:lpstr>
      <vt:lpstr>Pengamanan Membangun Jaringan</vt:lpstr>
      <vt:lpstr>Pengamanan Membangun Jaringan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Konsep Dasar  Network Manajemen</dc:title>
  <dc:creator>365 Pro Plus</dc:creator>
  <cp:lastModifiedBy>365 Pro Plus</cp:lastModifiedBy>
  <cp:revision>9</cp:revision>
  <dcterms:created xsi:type="dcterms:W3CDTF">2020-10-01T05:19:58Z</dcterms:created>
  <dcterms:modified xsi:type="dcterms:W3CDTF">2021-09-21T03:33:34Z</dcterms:modified>
</cp:coreProperties>
</file>